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handoutMasterIdLst>
    <p:handoutMasterId r:id="rId79"/>
  </p:handout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330" r:id="rId32"/>
    <p:sldId id="331" r:id="rId33"/>
    <p:sldId id="288" r:id="rId34"/>
    <p:sldId id="289" r:id="rId35"/>
    <p:sldId id="290" r:id="rId36"/>
    <p:sldId id="291" r:id="rId37"/>
    <p:sldId id="292" r:id="rId38"/>
    <p:sldId id="332" r:id="rId39"/>
    <p:sldId id="293" r:id="rId40"/>
    <p:sldId id="294" r:id="rId41"/>
    <p:sldId id="295" r:id="rId42"/>
    <p:sldId id="333"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1"/>
    <p:restoredTop sz="82987"/>
  </p:normalViewPr>
  <p:slideViewPr>
    <p:cSldViewPr snapToGrid="0" snapToObjects="1">
      <p:cViewPr>
        <p:scale>
          <a:sx n="83" d="100"/>
          <a:sy n="83" d="100"/>
        </p:scale>
        <p:origin x="1304" y="280"/>
      </p:cViewPr>
      <p:guideLst/>
    </p:cSldViewPr>
  </p:slideViewPr>
  <p:notesTextViewPr>
    <p:cViewPr>
      <p:scale>
        <a:sx n="1" d="1"/>
        <a:sy n="1" d="1"/>
      </p:scale>
      <p:origin x="0" y="0"/>
    </p:cViewPr>
  </p:notesTextViewPr>
  <p:notesViewPr>
    <p:cSldViewPr snapToGrid="0" snapToObjects="1">
      <p:cViewPr varScale="1">
        <p:scale>
          <a:sx n="80" d="100"/>
          <a:sy n="80" d="100"/>
        </p:scale>
        <p:origin x="261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7" name="Date Placeholder 6"/>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8" name="Footer Placeholder 7"/>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9" name="Slide Number Placeholder 8"/>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50000"/>
              </a:lnSpc>
              <a:spcBef>
                <a:spcPts val="0"/>
              </a:spcBef>
              <a:spcAft>
                <a:spcPts val="0"/>
              </a:spcAft>
              <a:buNone/>
              <a:tabLst/>
              <a:defRPr sz="1400"/>
            </a:pPr>
            <a:fld id="{60118549-D876-4CD0-A360-5984D5E4AF60}" type="slidenum">
              <a:t>‹#›</a:t>
            </a:fld>
            <a:endParaRPr lang="en-US" sz="1400" b="0" i="0" u="none" strike="noStrike" kern="1200">
              <a:ln>
                <a:noFill/>
              </a:ln>
              <a:latin typeface="Liberation Sans" pitchFamily="18"/>
              <a:ea typeface="WenQuanYi Zen Hei" pitchFamily="2"/>
              <a:cs typeface="Lohit Hindi" pitchFamily="2"/>
            </a:endParaRPr>
          </a:p>
        </p:txBody>
      </p:sp>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8A2C8564-8F76-4620-BAE4-5F1FC373E94B}" type="datetimeFigureOut">
              <a:rPr lang="en-US"/>
              <a:t>10/22/17</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675ADFA-EA18-43E2-B0D3-D8CABE9696D2}" type="slidenum">
              <a:t>‹#›</a:t>
            </a:fld>
            <a:endParaRPr lang="en-US"/>
          </a:p>
        </p:txBody>
      </p:sp>
    </p:spTree>
    <p:extLst>
      <p:ext uri="{BB962C8B-B14F-4D97-AF65-F5344CB8AC3E}">
        <p14:creationId xmlns:p14="http://schemas.microsoft.com/office/powerpoint/2010/main" val="1320477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2BC5960-66A6-4639-BDC7-B85BFF6CCED8}" type="datetimeFigureOut">
              <a:rPr lang="en-US"/>
              <a:t>10/22/17</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371599" y="764280"/>
            <a:ext cx="5028480" cy="3771360"/>
          </a:xfrm>
          <a:prstGeom prst="rect">
            <a:avLst/>
          </a:prstGeom>
          <a:noFill/>
          <a:ln>
            <a:noFill/>
            <a:prstDash val="solid"/>
          </a:ln>
        </p:spPr>
      </p:sp>
      <p:sp>
        <p:nvSpPr>
          <p:cNvPr id="9" name="Notes Placeholder 8"/>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10" name="Header Placeholder 9"/>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1" name="Date Placeholder 10"/>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2" name="Footer Placeholder 11"/>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3" name="Slide Number Placeholder 12"/>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463F7519-7AE4-4B65-A39F-C438CADA8C94}" type="slidenum">
              <a:t>‹#›</a:t>
            </a:fld>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35BD2B6-23E1-489E-BE3B-61D63FAB9F7D}" type="slidenum">
              <a:t>‹#›</a:t>
            </a:fld>
            <a:endParaRPr lang="en-US"/>
          </a:p>
        </p:txBody>
      </p:sp>
    </p:spTree>
    <p:extLst>
      <p:ext uri="{BB962C8B-B14F-4D97-AF65-F5344CB8AC3E}">
        <p14:creationId xmlns:p14="http://schemas.microsoft.com/office/powerpoint/2010/main" val="3594495608"/>
      </p:ext>
    </p:extLst>
  </p:cSld>
  <p:clrMap bg1="lt1" tx1="dk1" bg2="lt2" tx2="dk2" accent1="accent1" accent2="accent2" accent3="accent3" accent4="accent4" accent5="accent5" accent6="accent6" hlink="hlink" folHlink="folHlink"/>
  <p:hf hdr="0" ftr="0" dt="0"/>
  <p:notesStyle>
    <a:lvl1pPr marL="216000" marR="0" indent="-216000" rtl="0" hangingPunct="0">
      <a:tabLst/>
      <a:defRPr lang="en-US" sz="20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F09E0-6EBC-49B3-B351-3D8764EA56A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961E8C-AB43-46A6-BB95-904FDE8AF88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a:t>
            </a:fld>
            <a:endParaRPr lang="uk-U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E1E1FC-BE04-4C0E-B08A-878DF182228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31618B-838C-4220-BC6A-B85B8270BC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10</a:t>
            </a:fld>
            <a:endParaRPr lang="uk-U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6E3B047-EDE8-4E31-BE8D-9504108A40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F794CB-7193-4FAA-A51D-44366ADBD8C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11</a:t>
            </a:fld>
            <a:endParaRPr lang="uk-U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B2599AF-4CB0-4AC0-9F6E-33D7E910AAD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2B621A0-6BC4-4C15-9234-C058D354440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Geometric trans: Transform</a:t>
            </a:r>
            <a:r>
              <a:rPr lang="en-US" baseline="0" dirty="0" smtClean="0"/>
              <a:t> images in different ways: translate, rotate, stretch etc.</a:t>
            </a:r>
          </a:p>
          <a:p>
            <a:r>
              <a:rPr lang="en-US" dirty="0" smtClean="0"/>
              <a:t>Color trans: adding color noise, change contrast, saturation,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12</a:t>
            </a:fld>
            <a:endParaRPr lang="uk-U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496BA69-1D42-4F1E-881A-E923391E9F0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B420600-3AD6-4D0F-BACC-2CA73779548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13</a:t>
            </a:fld>
            <a:endParaRPr lang="uk-U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D866F2-91F9-4C9A-9AD6-60200E4E341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7DA4C-1057-4A85-9886-195039A21C5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14</a:t>
            </a:fld>
            <a:endParaRPr lang="uk-U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55BC01-341C-4B17-8117-729036236A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DD3FDF2-A49B-4BA0-AE6C-E36341D0EF6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15</a:t>
            </a:fld>
            <a:endParaRPr lang="uk-U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4B9651D-7160-4B01-85A4-F961CBFA7D0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C44A0D-B554-4199-9158-4134278951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16</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0BD432F-5C79-4507-9E24-C92CAAB59E9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7DEFC30-C5DC-43BE-973C-53DE506D2A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17</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45ADD9-DC6C-4C9D-897C-AA38D7A7EAA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027A06E-3C85-49C6-A146-FB6FCAF6C61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18</a:t>
            </a:fld>
            <a:endParaRPr lang="uk-U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AF856E8-C278-402B-8DD6-7CE5AAFD1E2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B9FCB63-71C2-42EC-B170-65F15F98FA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19</a:t>
            </a:fld>
            <a:endParaRPr lang="uk-U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6EE1523-2C73-4FC8-8C87-BB1BF8CF3AB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62A9B72-5F2F-4D10-BBF2-A20E8A14F0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a:t>
            </a:fld>
            <a:endParaRPr lang="uk-U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CDEE5C6-F92F-41CF-8772-6988876AC03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613857-8266-4BBC-99B5-124B3148900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20</a:t>
            </a:fld>
            <a:endParaRPr lang="uk-U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86D2F8-9BFA-4F66-90B6-B45FD5868C2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16B0E8B-C802-4CD4-96DE-28681478FF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21</a:t>
            </a:fld>
            <a:endParaRPr lang="uk-U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B861871-E0DB-4978-AC84-47EAB82F89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A43360-872D-4712-8456-17CF158A0C4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97E99-D387-4046-A369-5403A96AFC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A024D9-ACCB-48E1-A96B-BC8905EE3FF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23</a:t>
            </a:fld>
            <a:endParaRPr lang="uk-U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1A93901-3E38-4205-97FC-11A49951A98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37CDF2-F073-47A6-97C4-63A78D8119F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24</a:t>
            </a:fld>
            <a:endParaRPr lang="uk-U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25</a:t>
            </a:fld>
            <a:endParaRPr lang="uk-U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3188DD-8DAE-4E7F-9419-FDB568390D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8C5FA-6C91-4553-925D-75BC4F1FEC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26</a:t>
            </a:fld>
            <a:endParaRPr lang="uk-U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32F12A-A1B9-4673-92A2-A8A189EB38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5460B-CD81-47FE-8FF1-2F0CA0D144D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27</a:t>
            </a:fld>
            <a:endParaRPr lang="uk-U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3B60C81-0336-497A-A1B7-632F3C0E33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0D8AF17-B16C-45C7-86D2-3CA1D659E8E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28</a:t>
            </a:fld>
            <a:endParaRPr lang="uk-U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9CEF8-8E71-4219-8FA2-255B6E6D57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D804C5A-152E-476B-9D1B-386A6D39AF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29</a:t>
            </a:fld>
            <a:endParaRPr lang="uk-U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58CA674-46D5-4091-AF33-E2CAD20D77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6A45FA1-B129-4BBB-9FDE-22D059544BE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a:t>
            </a:fld>
            <a:endParaRPr lang="uk-U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30</a:t>
            </a:fld>
            <a:endParaRPr lang="uk-U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31</a:t>
            </a:fld>
            <a:endParaRPr lang="uk-UA"/>
          </a:p>
        </p:txBody>
      </p:sp>
    </p:spTree>
    <p:extLst>
      <p:ext uri="{BB962C8B-B14F-4D97-AF65-F5344CB8AC3E}">
        <p14:creationId xmlns:p14="http://schemas.microsoft.com/office/powerpoint/2010/main" val="186958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32</a:t>
            </a:fld>
            <a:endParaRPr lang="uk-UA"/>
          </a:p>
        </p:txBody>
      </p:sp>
    </p:spTree>
    <p:extLst>
      <p:ext uri="{BB962C8B-B14F-4D97-AF65-F5344CB8AC3E}">
        <p14:creationId xmlns:p14="http://schemas.microsoft.com/office/powerpoint/2010/main" val="217313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1F8C572-92E4-4CD5-A0D1-491DD77E77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AE1AC1-E3EC-44D5-A15B-628E704944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33</a:t>
            </a:fld>
            <a:endParaRPr lang="uk-U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235DB61-3FAB-4916-B30F-365ED86C158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00053D3-3714-4E2C-8AF2-95CDE78E4B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34</a:t>
            </a:fld>
            <a:endParaRPr lang="uk-U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E9AC09C-085C-473C-8BAC-34F14FFAB1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BC8D62-32D4-40B6-95C4-ABCCA30C54A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35</a:t>
            </a:fld>
            <a:endParaRPr lang="uk-U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EAD0C5D-10FD-45B3-A190-06F26296105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3FBEBF-D1A1-4FC9-9A73-91D3F5C50D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36</a:t>
            </a:fld>
            <a:endParaRPr lang="uk-U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37</a:t>
            </a:fld>
            <a:endParaRPr lang="uk-U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38</a:t>
            </a:fld>
            <a:endParaRPr lang="uk-UA"/>
          </a:p>
        </p:txBody>
      </p:sp>
    </p:spTree>
    <p:extLst>
      <p:ext uri="{BB962C8B-B14F-4D97-AF65-F5344CB8AC3E}">
        <p14:creationId xmlns:p14="http://schemas.microsoft.com/office/powerpoint/2010/main" val="116162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B0EA346-5E7C-42E3-A7F5-A0ACFC100B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2044277-3871-4E56-B8ED-D8D48FB75B4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39</a:t>
            </a:fld>
            <a:endParaRPr lang="uk-U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33B964-AE5A-4952-BF39-A397CE8D71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47C0E4-B868-4557-B798-44F178CF262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6401160"/>
          </a:xfrm>
          <a:noFill/>
          <a:ln>
            <a:noFill/>
          </a:ln>
        </p:spPr>
        <p:txBody>
          <a:bodyPr lIns="0" tIns="0" rIns="0" bIns="0"/>
          <a:lstStyle/>
          <a:p>
            <a:pPr lvl="0"/>
            <a:r>
              <a:rPr lang="en-US" sz="1600" b="1" dirty="0" smtClean="0"/>
              <a:t>The more complicated</a:t>
            </a:r>
            <a:r>
              <a:rPr lang="en-US" sz="1600" b="1" baseline="0" dirty="0" smtClean="0"/>
              <a:t> model is, the better results will be. </a:t>
            </a:r>
          </a:p>
          <a:p>
            <a:pPr lvl="0"/>
            <a:endParaRPr lang="en-US" sz="1600" b="1" baseline="0" dirty="0" smtClean="0"/>
          </a:p>
          <a:p>
            <a:pPr lvl="0"/>
            <a:r>
              <a:rPr lang="en-US" sz="1600" b="1" baseline="0" dirty="0" smtClean="0"/>
              <a:t>More complicate model, more data </a:t>
            </a:r>
            <a:r>
              <a:rPr lang="en-US" sz="1600" b="1" baseline="0" dirty="0" err="1" smtClean="0"/>
              <a:t>disired</a:t>
            </a:r>
            <a:r>
              <a:rPr lang="en-US" sz="1600" b="1" baseline="0" dirty="0" smtClean="0"/>
              <a:t>.</a:t>
            </a:r>
            <a:endParaRPr lang="en-US" sz="1600" b="1"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a:t>
            </a:fld>
            <a:endParaRPr lang="uk-U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5AE1A4-0E34-4692-88CD-96518FC531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7938346-5655-4D5C-917E-E3490ED75C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40</a:t>
            </a:fld>
            <a:endParaRPr lang="uk-U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5E0F4BD-BD6E-49C3-AC43-18D73B2620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A90593-178E-4C14-A50C-97225568FA0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41</a:t>
            </a:fld>
            <a:endParaRPr lang="uk-U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5344222-C5F3-484E-A26E-57483428111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CF6A455-0098-449F-A6BC-A4248B23754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43</a:t>
            </a:fld>
            <a:endParaRPr lang="uk-U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CB5F3-9396-419D-9C2D-5BD6B78122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61D5984-39E7-4688-828C-CF96973094E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44</a:t>
            </a:fld>
            <a:endParaRPr lang="uk-U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5221CB-FC9B-4EB6-973D-0383001395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3F6576-D265-4415-AB41-F72E3DB505C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45</a:t>
            </a:fld>
            <a:endParaRPr lang="uk-U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B243D-3369-4F8D-AA23-431A852919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C197D2-6672-43CE-9A2A-ED04714C60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46</a:t>
            </a:fld>
            <a:endParaRPr lang="uk-U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1FF3BA7-82F3-4896-A674-3464C914254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A1E4B44-823D-4392-A7F9-395CA0469A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47</a:t>
            </a:fld>
            <a:endParaRPr lang="uk-U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4660AFB-C962-4CE3-B931-F63B68D96A7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57A56C3-41FC-473F-9A5C-1EC1AF33F1C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48</a:t>
            </a:fld>
            <a:endParaRPr lang="uk-U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3C40E16-79A1-4DE6-B65B-D2B85ADC799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50CDB4-7254-42ED-B399-E2AA0CAAFC0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49</a:t>
            </a:fld>
            <a:endParaRPr lang="uk-U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8DC2CA-DC96-4BC6-98C3-CF6818FF9FD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C3567-6775-4329-A036-3F4D140067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50</a:t>
            </a:fld>
            <a:endParaRPr lang="uk-U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4BC1843-2854-437D-995A-991EC32C21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696BE0-D292-4070-A63D-65923EEC169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2000" b="1" dirty="0" smtClean="0"/>
              <a:t>****Rare cases:</a:t>
            </a:r>
          </a:p>
          <a:p>
            <a:pPr lvl="0"/>
            <a:r>
              <a:rPr lang="en-US" sz="2000" dirty="0" smtClean="0"/>
              <a:t>--in an absolute sense.</a:t>
            </a:r>
          </a:p>
          <a:p>
            <a:pPr lvl="0"/>
            <a:r>
              <a:rPr lang="en-US" sz="2000" dirty="0" smtClean="0"/>
              <a:t>--Difficult to detect regularities with in rare data.</a:t>
            </a:r>
          </a:p>
          <a:p>
            <a:pPr lvl="0"/>
            <a:r>
              <a:rPr lang="en-US" sz="2000" dirty="0" smtClean="0"/>
              <a:t>--Researches in the past shown that rare cases have a much higher misclassification rate than common cases.</a:t>
            </a:r>
          </a:p>
          <a:p>
            <a:pPr lvl="0"/>
            <a:endParaRPr lang="en-US" sz="2000" dirty="0" smtClean="0"/>
          </a:p>
          <a:p>
            <a:pPr lvl="0"/>
            <a:r>
              <a:rPr lang="en-US" sz="2000" b="1" dirty="0" smtClean="0"/>
              <a:t>****Rare classes:</a:t>
            </a:r>
          </a:p>
          <a:p>
            <a:pPr lvl="0"/>
            <a:r>
              <a:rPr lang="en-US" sz="2000" dirty="0" smtClean="0"/>
              <a:t>--objects are rare relative to other objects. Like a needle in a haystack.</a:t>
            </a:r>
          </a:p>
          <a:p>
            <a:pPr lvl="0"/>
            <a:r>
              <a:rPr lang="en-US" sz="2000" dirty="0" smtClean="0"/>
              <a:t>--mining this kind of data is hard is because, rare objects are not easily located using greedy search heuristics and more global methods are, in general, not tractable.</a:t>
            </a:r>
          </a:p>
          <a:p>
            <a:pPr lvl="0"/>
            <a:endParaRPr lang="en-US" sz="2000" dirty="0" smtClean="0"/>
          </a:p>
          <a:p>
            <a:pPr lvl="0"/>
            <a:r>
              <a:rPr lang="en-US" sz="2000" b="1" dirty="0" smtClean="0"/>
              <a:t>****Problems of rarity learning:</a:t>
            </a:r>
          </a:p>
          <a:p>
            <a:pPr lvl="0"/>
            <a:r>
              <a:rPr lang="en-US" sz="2000" dirty="0" smtClean="0"/>
              <a:t>--Improper evaluation metrics.</a:t>
            </a:r>
          </a:p>
          <a:p>
            <a:pPr lvl="0"/>
            <a:r>
              <a:rPr lang="en-US" sz="2000" dirty="0" smtClean="0"/>
              <a:t>  Metrics are used to guide the data mining algorithm and to evaluate the results of data mining. If the metric does not take care of rarity, then data mining is not likely to handle rare classes very well.</a:t>
            </a:r>
          </a:p>
          <a:p>
            <a:pPr lvl="0"/>
            <a:r>
              <a:rPr lang="en-US" sz="2000" dirty="0" smtClean="0"/>
              <a:t>--Inappropriate inductive bias</a:t>
            </a:r>
          </a:p>
          <a:p>
            <a:pPr lvl="0"/>
            <a:r>
              <a:rPr lang="en-US" sz="2000" dirty="0" smtClean="0"/>
              <a:t>  Bias is crucial to data mining performance. Many learners utilize a general bias to avoid over-fitting, however, this bias can adversely impact the ability to learn rare cases.</a:t>
            </a:r>
          </a:p>
          <a:p>
            <a:pPr lvl="0"/>
            <a:r>
              <a:rPr lang="en-US" sz="2000" dirty="0" smtClean="0"/>
              <a:t>–Noise</a:t>
            </a:r>
          </a:p>
          <a:p>
            <a:pPr lvl="0"/>
            <a:r>
              <a:rPr lang="en-US" sz="2000" dirty="0" smtClean="0"/>
              <a:t>  Noise has a greater impact on rare cases than on common cases. Because for common cases, learner has a better ability to generalize when having noise.</a:t>
            </a:r>
          </a:p>
          <a:p>
            <a:pPr lvl="0"/>
            <a:endParaRPr lang="en-US" sz="2000" dirty="0" smtClean="0"/>
          </a:p>
          <a:p>
            <a:pPr lvl="0"/>
            <a:endParaRPr lang="en-US" sz="2000" b="1"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a:t>
            </a:fld>
            <a:endParaRPr lang="uk-U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9CD1D45-11CA-44FC-ABF5-06BF1B9A6A0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519D74-4F61-4B03-94EA-5FE1DC398D1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51</a:t>
            </a:fld>
            <a:endParaRPr lang="uk-U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BFCA9E-230B-48C6-BC2D-72A6D3CE964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50E9F2-84D8-4DB6-89F0-173A587623E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52</a:t>
            </a:fld>
            <a:endParaRPr lang="uk-U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3489183-C987-4F7D-AF0E-FCF3D48A45B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EE4C24-65CD-4424-A227-276EC868AC8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53</a:t>
            </a:fld>
            <a:endParaRPr lang="uk-U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F791547-643C-4FDB-A819-5513F5D626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57267BC-C4D9-4EB8-99C3-56299B28AA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54</a:t>
            </a:fld>
            <a:endParaRPr lang="uk-U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2DB44-5BB9-4A23-8047-ACD5047ACD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60D3D-48CE-4147-923E-D4239437F51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55</a:t>
            </a:fld>
            <a:endParaRPr lang="uk-U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E39E292-BBDC-4A6E-A770-2FF296A6B1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34E8F-9305-4F02-BECC-5710B0F7017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56</a:t>
            </a:fld>
            <a:endParaRPr lang="uk-U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DDF8A6-9B58-4526-B7D0-1C3EE170DD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905FB7D-F337-401E-BF23-5493859AD4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57</a:t>
            </a:fld>
            <a:endParaRPr lang="uk-U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2FB11B-564C-4BCF-8FDB-AA719D95D4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A2866-4D2C-40D8-8980-F7A6EE2E365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58</a:t>
            </a:fld>
            <a:endParaRPr lang="uk-U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7F8F952-8E2A-4B5C-8520-F02A67AC8D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88F52D-AF8C-4342-A586-E79164FB383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59</a:t>
            </a:fld>
            <a:endParaRPr lang="uk-U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8379C8-0795-4A0E-8411-E68E31F7CC3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DC4A2D-4018-4839-B0AF-AD2C644ACF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60</a:t>
            </a:fld>
            <a:endParaRPr lang="uk-U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C06B76B-D5C0-43EA-97C4-E01D504EB85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774037-6E45-4975-A240-40D5F79C27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a:t>
            </a:fld>
            <a:endParaRPr lang="uk-U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61</a:t>
            </a:fld>
            <a:endParaRPr lang="uk-U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6CE54F-7A57-4AC4-8F00-F8F563800B4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F822518-8561-4303-8A24-48E759CED9D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607640"/>
          </a:xfrm>
          <a:noFill/>
          <a:ln>
            <a:noFill/>
          </a:ln>
        </p:spPr>
        <p:txBody>
          <a:bodyPr lIns="0" tIns="0" rIns="0" bIns="0"/>
          <a:lstStyle/>
          <a:p>
            <a:pPr lvl="0"/>
            <a:r>
              <a:rPr lang="en-US" sz="1800"/>
              <a:t>Usually, for a general learning algorithm, to achieve the best performance, a balanced dataset is always desired.</a:t>
            </a:r>
          </a:p>
          <a:p>
            <a:pPr lvl="0"/>
            <a:endParaRPr lang="en-US" sz="1800"/>
          </a:p>
          <a:p>
            <a:pPr lvl="0"/>
            <a:r>
              <a:rPr lang="en-US" sz="1800"/>
              <a:t>If such data is not given initially, then you need some special techniques to help you achieve a better performance.</a:t>
            </a:r>
          </a:p>
          <a:p>
            <a:pPr lvl="0"/>
            <a:endParaRPr lang="en-US" sz="1800"/>
          </a:p>
          <a:p>
            <a:pPr lvl="0"/>
            <a:r>
              <a:rPr lang="en-US" sz="1800"/>
              <a:t>Usually, the difficulty of learning from a imbalanced dataset comes from three aspects.</a:t>
            </a:r>
          </a:p>
          <a:p>
            <a:pPr lvl="0"/>
            <a:endParaRPr lang="en-US" sz="1800"/>
          </a:p>
          <a:p>
            <a:pPr lvl="0"/>
            <a:r>
              <a:rPr lang="en-US" sz="1800"/>
              <a:t>1. it is difficult for learning algorithm to approximate the truth decision boundary.</a:t>
            </a:r>
          </a:p>
          <a:p>
            <a:pPr lvl="0"/>
            <a:r>
              <a:rPr lang="en-US" sz="1800"/>
              <a:t>2. Second, many classification algorithms utilize a general bias for better generalization and to avoid overfitting during learning.</a:t>
            </a:r>
          </a:p>
          <a:p>
            <a:pPr lvl="0"/>
            <a:r>
              <a:rPr lang="en-US" sz="1800"/>
              <a:t>3. Last but not least, noise exerts a greater impact on the minority class, because in this case it is more difficult for a classifier to distinguish noise from minority data.</a:t>
            </a:r>
          </a:p>
          <a:p>
            <a:pPr lvl="0"/>
            <a:endParaRPr lang="en-US" sz="180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62</a:t>
            </a:fld>
            <a:endParaRPr lang="uk-U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90BD53-5B83-4F93-B702-8AEADFFFF6E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CCCAAB8-5004-4BF0-BD4D-3B77DADDF9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different cost weights are formed in a cost matrix which is applied to misclassified samples during learning.</a:t>
            </a:r>
          </a:p>
          <a:p>
            <a:pPr lvl="0"/>
            <a:endParaRPr lang="en-US"/>
          </a:p>
          <a:p>
            <a:pPr lvl="0"/>
            <a:r>
              <a:rPr lang="en-US"/>
              <a:t>2. In some learning algorithm where kernel techniques are used, to tackle imbalanced problem. The kernel usually is designed to be more resistant to imbalanced data.</a:t>
            </a:r>
          </a:p>
          <a:p>
            <a:pPr lvl="0"/>
            <a:endParaRPr lang="en-US"/>
          </a:p>
          <a:p>
            <a:pPr lvl="0"/>
            <a:r>
              <a:rPr lang="en-US"/>
              <a:t>3. You can either oversample minority class or downsampling majority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63</a:t>
            </a:fld>
            <a:endParaRPr lang="uk-U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7C16686-D8D7-485A-82BA-924BE23F679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C782198-FF8C-475D-9159-C2824D5AB0E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Blue stars represent minority class, circles are samples of majority class.</a:t>
            </a:r>
          </a:p>
          <a:p>
            <a:pPr lvl="0"/>
            <a:r>
              <a:rPr lang="en-US"/>
              <a:t>2. Let us suppose that the red dashed box around minority class is a ground truth decision boundary of the minority class.</a:t>
            </a:r>
          </a:p>
          <a:p>
            <a:pPr lvl="0"/>
            <a:r>
              <a:rPr lang="en-US"/>
              <a:t>3. Now, if we add more and more identical copies of existing data for minority class. You sort of push a classification algorithm to focus on learning each single location of data in the minority class, which in turn will force the decision boundary to shrink and form decision boundary around each sample of the minority class. And at the end, the learning algorithm will overfitting.</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64</a:t>
            </a:fld>
            <a:endParaRPr lang="uk-U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A41983-6D29-447C-B2C9-0C44E36482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0FEFCF-BCD4-4C96-8D36-CA69194223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8024039"/>
          </a:xfrm>
          <a:noFill/>
          <a:ln>
            <a:noFill/>
          </a:ln>
        </p:spPr>
        <p:txBody>
          <a:bodyPr lIns="0" tIns="0" rIns="0" bIns="0"/>
          <a:lstStyle/>
          <a:p>
            <a:pPr lvl="0" algn="just"/>
            <a:r>
              <a:rPr lang="en-US" sz="1600"/>
              <a:t>1. Another famous oversampling technique is called denoted as SMOTE which is short for Synthetic Minority Oversampling Technique.</a:t>
            </a:r>
          </a:p>
          <a:p>
            <a:pPr lvl="0" algn="just"/>
            <a:r>
              <a:rPr lang="en-US" sz="1600"/>
              <a:t>2. The basic idea about SMOTE is that, it will evenly and randomly pick samples or we call it seeds from minority class.</a:t>
            </a:r>
          </a:p>
          <a:p>
            <a:pPr lvl="0" algn="just"/>
            <a:r>
              <a:rPr lang="en-US" sz="1600"/>
              <a:t>3. Once a seed is chosen, SMOTE will look at neighbors of the seed, and do an other random pick to choose one of neighbors.</a:t>
            </a:r>
          </a:p>
          <a:p>
            <a:pPr lvl="0" algn="just"/>
            <a:r>
              <a:rPr lang="en-US" sz="1600"/>
              <a:t>4. Then to get a feature representation for a new synthetic sample, SMOTE will do a linear interpolation between the seed and its picked neighbor.</a:t>
            </a:r>
          </a:p>
          <a:p>
            <a:pPr lvl="0" algn="just"/>
            <a:r>
              <a:rPr lang="en-US" sz="1600"/>
              <a:t>5. SMOTE will iterative this process until the distribution of all classes becoming even.</a:t>
            </a:r>
          </a:p>
          <a:p>
            <a:pPr lvl="0" algn="just"/>
            <a:r>
              <a:rPr lang="en-US" sz="1600"/>
              <a:t>6. However, usually in a classification problem, we hope an added synthetic data can help improve the decision boundary. But, for example in this plot, suppose we are adding a new synthetic sample to a place which is far away from the decision boundary, then it has nothing to do to improve the decision boundary. In this case, we waste this synthetic sample.</a:t>
            </a:r>
          </a:p>
          <a:p>
            <a:pPr lvl="0" algn="just"/>
            <a:r>
              <a:rPr lang="en-US" sz="1600"/>
              <a:t>7. To solve the problem of SMOTE, Some variants of SMOTE proposed to add synthetic data exactly in the decision region. However, we don't think this is safe thing to do, and the improvement of performance is not gauranteed.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65</a:t>
            </a:fld>
            <a:endParaRPr lang="uk-U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AA07A1A-2E06-418D-99C2-543F6E5E9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FA87BEA-0486-4292-B2E9-8CCCA2D0C0C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CGMOS is a certainty guided oversampling technique</a:t>
            </a:r>
          </a:p>
          <a:p>
            <a:pPr lvl="0"/>
            <a:endParaRPr lang="en-US"/>
          </a:p>
          <a:p>
            <a:pPr lvl="0"/>
            <a:r>
              <a:rPr lang="en-US"/>
              <a:t>3. Different from all other methods that extended from SMOTE.  Further more, in our experiment, CGMOS almost achieve the best results for all tests we conducted.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66</a:t>
            </a:fld>
            <a:endParaRPr lang="uk-U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252115-CCEB-4422-9D75-47B865C0F56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F394813-B8DA-492C-9743-B2568C9666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We define certainty for each sample as a posterior of the sample classified as its ground truth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67</a:t>
            </a:fld>
            <a:endParaRPr lang="uk-U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CGMOS selects samples based on weights assigned to sample. Larger weight will get high probability to be chosen.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68</a:t>
            </a:fld>
            <a:endParaRPr lang="uk-U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60380D2-0D7A-46B3-950A-F953E27D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1CC264-6073-4E58-AFC9-3FE7BB42994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Like I said, different from all other methods that extended from SMOTE, we actually theoretically proof that the expected gain in CGMOS is higher or equal to that of SMOTE.</a:t>
            </a:r>
          </a:p>
          <a:p>
            <a:pPr lvl="0"/>
            <a:endParaRPr lang="en-US"/>
          </a:p>
          <a:p>
            <a:pPr lvl="0"/>
            <a:r>
              <a:rPr lang="en-US"/>
              <a:t>For more details of the proof, please refer to our paper.</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69</a:t>
            </a:fld>
            <a:endParaRPr lang="uk-U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8A28B6-27D3-4B83-A65A-01CAA330696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9FF73ED-6AC2-4A26-AA12-1CB8A98A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It is hard for an imbalanced data to compromize the performance of standard learning algorithms (Bayes, svm and decision tree etc.)</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70</a:t>
            </a:fld>
            <a:endParaRPr lang="uk-U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6D5BC8-9C1A-4FAB-8097-CD934A45AE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859D2E-2285-4451-8817-4B299355FF9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Example</a:t>
            </a:r>
            <a:r>
              <a:rPr lang="en-US" baseline="0" dirty="0" smtClean="0"/>
              <a:t> 1: Learning based estimation of optical flow, learner need pixel-wise labeling of flows</a:t>
            </a:r>
          </a:p>
          <a:p>
            <a:endParaRPr lang="en-US" baseline="0" dirty="0" smtClean="0"/>
          </a:p>
          <a:p>
            <a:r>
              <a:rPr lang="en-US" baseline="0" dirty="0" smtClean="0"/>
              <a:t>Example 2: Recognition objects from point cloud. Need point-wise labeling.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a:t>
            </a:fld>
            <a:endParaRPr lang="uk-U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71B230-5CBB-43EB-A7CA-3C3187B6783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1A5330-9471-4E12-8C04-FE800B946E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1800"/>
              <a:t>Now, we will look at how a single new synthetic data is added to the location of any existing data in minority class will affect the change of certainty of entire class.</a:t>
            </a:r>
          </a:p>
          <a:p>
            <a:pPr lvl="0"/>
            <a:endParaRPr lang="en-US" sz="1800"/>
          </a:p>
          <a:p>
            <a:pPr lvl="0"/>
            <a:r>
              <a:rPr lang="en-US" sz="1800"/>
              <a:t>Color basically means how a new data can improve the certainty of entire dataset when a new sample is added to that location.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71</a:t>
            </a:fld>
            <a:endParaRPr lang="uk-U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665E75-BD3C-4D29-945F-4F905AED43B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89CEA39-6964-4F52-BD5E-457A867368A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72</a:t>
            </a:fld>
            <a:endParaRPr lang="uk-U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577382F-C853-4412-AE56-EBE32519A06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46FFE-8442-4B54-AE4A-9955047F70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73</a:t>
            </a:fld>
            <a:endParaRPr lang="uk-U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557D779-DADF-4711-A822-B562CFBECC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423E5-3F4E-47FF-8149-20F3B5738D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74</a:t>
            </a:fld>
            <a:endParaRPr lang="uk-U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65DB59C-E261-4726-A3CF-04F44430192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0F86900-9C6D-40DB-A83B-1F1BC01536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75</a:t>
            </a:fld>
            <a:endParaRPr lang="uk-U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75D0B74-C88D-4A90-8A58-BB1C954FF7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ED7CF24-9363-40C3-83FE-128F6F737D8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76</a:t>
            </a:fld>
            <a:endParaRPr lang="uk-U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B398563-3314-4B23-9431-6536924DA34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B3D91E3-CEDD-476F-9D28-29710FF9902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lvl="0"/>
            <a:endParaRPr lang="en-US"/>
          </a:p>
          <a:p>
            <a:pPr lvl="0"/>
            <a:r>
              <a:rPr lang="en-US"/>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a:t>
            </a:fld>
            <a:endParaRPr lang="uk-U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66726D-5F02-437F-BA1B-A23BE5B00C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4E15D0-E5CC-4F83-8094-A20440B6022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9</a:t>
            </a:fld>
            <a:endParaRPr lang="uk-UA"/>
          </a:p>
        </p:txBody>
      </p:sp>
      <p:sp>
        <p:nvSpPr>
          <p:cNvPr id="6" name="Notes Placeholder 5"/>
          <p:cNvSpPr>
            <a:spLocks noGrp="1"/>
          </p:cNvSpPr>
          <p:nvPr>
            <p:ph type="body" idx="1"/>
          </p:nvPr>
        </p:nvSpPr>
        <p:spPr/>
        <p:txBody>
          <a:bodyPr/>
          <a:lstStyle/>
          <a:p>
            <a:pPr marL="457200" indent="-457200">
              <a:buAutoNum type="arabicPeriod"/>
            </a:pPr>
            <a:r>
              <a:rPr lang="en-US" baseline="0" dirty="0" smtClean="0"/>
              <a:t>Where to synthesize: Directly synthesizing images, 3D objects or just synthesizing feature representation of data.</a:t>
            </a:r>
          </a:p>
          <a:p>
            <a:pPr marL="457200" indent="-457200">
              <a:buAutoNum type="arabicPeriod"/>
            </a:pPr>
            <a:r>
              <a:rPr lang="en-US" baseline="0" dirty="0" smtClean="0"/>
              <a:t>How to synthesize: Different data has different representation, it is challenge to come up an uniform approach taking care of every corner case. On the one hand, the data should be real enough to mimic existing actual data. One the other hand, the method should generalize very well that it can produce unseen data as well.</a:t>
            </a:r>
          </a:p>
          <a:p>
            <a:pPr marL="457200" indent="-457200">
              <a:buAutoNum type="arabicPeriod"/>
            </a:pPr>
            <a:r>
              <a:rPr lang="en-US" baseline="0" dirty="0" smtClean="0"/>
              <a:t>How to use: In some approach, the synthesized model only capture essential element of existing data and ignore minor details. How to deal with such difference between two data is a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7AFE3C0A-D9B8-4F71-9607-855F2D781A6E}" type="slidenum">
              <a:t>‹#›</a:t>
            </a:fld>
            <a:r>
              <a:rPr lang="en-US"/>
              <a:t>/</a:t>
            </a:r>
          </a:p>
        </p:txBody>
      </p:sp>
    </p:spTree>
    <p:extLst>
      <p:ext uri="{BB962C8B-B14F-4D97-AF65-F5344CB8AC3E}">
        <p14:creationId xmlns:p14="http://schemas.microsoft.com/office/powerpoint/2010/main" val="422588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Vertical Text Placeholder 2"/>
          <p:cNvSpPr>
            <a:spLocks noGrp="1"/>
          </p:cNvSpPr>
          <p:nvPr>
            <p:ph type="body" orient="vert" idx="1"/>
          </p:nvPr>
        </p:nvSpPr>
        <p:spPr>
          <a:xfrm>
            <a:off x="503999" y="1769040"/>
            <a:ext cx="8870040" cy="4384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E69E373E-DD25-4DDC-8F84-69C3C0DAD0A0}" type="slidenum">
              <a:t>‹#›</a:t>
            </a:fld>
            <a:r>
              <a:rPr lang="en-US"/>
              <a:t>/</a:t>
            </a:r>
          </a:p>
        </p:txBody>
      </p:sp>
    </p:spTree>
    <p:extLst>
      <p:ext uri="{BB962C8B-B14F-4D97-AF65-F5344CB8AC3E}">
        <p14:creationId xmlns:p14="http://schemas.microsoft.com/office/powerpoint/2010/main" val="364340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Vertical Title 1"/>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11B4FA6C-13E4-44C5-A588-D828E71B6669}" type="slidenum">
              <a:t>‹#›</a:t>
            </a:fld>
            <a:r>
              <a:rPr lang="en-US"/>
              <a:t>/</a:t>
            </a:r>
          </a:p>
        </p:txBody>
      </p:sp>
    </p:spTree>
    <p:extLst>
      <p:ext uri="{BB962C8B-B14F-4D97-AF65-F5344CB8AC3E}">
        <p14:creationId xmlns:p14="http://schemas.microsoft.com/office/powerpoint/2010/main" val="261910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idx="1"/>
          </p:nvPr>
        </p:nvSpPr>
        <p:spPr>
          <a:xfrm>
            <a:off x="503999" y="1769040"/>
            <a:ext cx="8870040" cy="438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2DEA5EC8-3245-4EAA-8734-0F5C4091E82E}" type="slidenum">
              <a:t>‹#›</a:t>
            </a:fld>
            <a:r>
              <a:rPr lang="en-US"/>
              <a:t>/</a:t>
            </a:r>
          </a:p>
        </p:txBody>
      </p:sp>
    </p:spTree>
    <p:extLst>
      <p:ext uri="{BB962C8B-B14F-4D97-AF65-F5344CB8AC3E}">
        <p14:creationId xmlns:p14="http://schemas.microsoft.com/office/powerpoint/2010/main" val="381397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60E73DD9-743B-434F-AAD5-A5BB863E2EC7}" type="slidenum">
              <a:t>‹#›</a:t>
            </a:fld>
            <a:r>
              <a:rPr lang="en-US"/>
              <a:t>/</a:t>
            </a:r>
          </a:p>
        </p:txBody>
      </p:sp>
    </p:spTree>
    <p:extLst>
      <p:ext uri="{BB962C8B-B14F-4D97-AF65-F5344CB8AC3E}">
        <p14:creationId xmlns:p14="http://schemas.microsoft.com/office/powerpoint/2010/main" val="406269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sz="half" idx="1"/>
          </p:nvPr>
        </p:nvSpPr>
        <p:spPr>
          <a:xfrm>
            <a:off x="503238"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D9F947E2-086B-4DBD-A34A-FE99D08F32C0}" type="slidenum">
              <a:t>‹#›</a:t>
            </a:fld>
            <a:r>
              <a:rPr lang="en-US"/>
              <a:t>/</a:t>
            </a:r>
          </a:p>
        </p:txBody>
      </p:sp>
    </p:spTree>
    <p:extLst>
      <p:ext uri="{BB962C8B-B14F-4D97-AF65-F5344CB8AC3E}">
        <p14:creationId xmlns:p14="http://schemas.microsoft.com/office/powerpoint/2010/main" val="18222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3999" y="6887160"/>
            <a:ext cx="2348280" cy="521280"/>
          </a:xfrm>
        </p:spPr>
        <p:txBody>
          <a:bodyPr/>
          <a:lstStyle/>
          <a:p>
            <a:pPr lvl="0"/>
            <a:endParaRPr lang="en-US"/>
          </a:p>
        </p:txBody>
      </p:sp>
      <p:sp>
        <p:nvSpPr>
          <p:cNvPr id="8" name="Footer Placeholder 7"/>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a:xfrm>
            <a:off x="7276320" y="7174800"/>
            <a:ext cx="2658600" cy="457200"/>
          </a:xfrm>
        </p:spPr>
        <p:txBody>
          <a:bodyPr/>
          <a:lstStyle/>
          <a:p>
            <a:pPr lvl="0"/>
            <a:fld id="{1AC5CC00-ABED-48BD-AB1B-0E525938C1D5}" type="slidenum">
              <a:t>‹#›</a:t>
            </a:fld>
            <a:r>
              <a:rPr lang="en-US"/>
              <a:t>/</a:t>
            </a:r>
          </a:p>
        </p:txBody>
      </p:sp>
    </p:spTree>
    <p:extLst>
      <p:ext uri="{BB962C8B-B14F-4D97-AF65-F5344CB8AC3E}">
        <p14:creationId xmlns:p14="http://schemas.microsoft.com/office/powerpoint/2010/main" val="292718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Date Placeholder 2"/>
          <p:cNvSpPr>
            <a:spLocks noGrp="1"/>
          </p:cNvSpPr>
          <p:nvPr>
            <p:ph type="dt" sz="half" idx="10"/>
          </p:nvPr>
        </p:nvSpPr>
        <p:spPr>
          <a:xfrm>
            <a:off x="503999" y="6887160"/>
            <a:ext cx="2348280" cy="521280"/>
          </a:xfrm>
        </p:spPr>
        <p:txBody>
          <a:bodyPr/>
          <a:lstStyle/>
          <a:p>
            <a:pPr lvl="0"/>
            <a:endParaRPr lang="en-US"/>
          </a:p>
        </p:txBody>
      </p:sp>
      <p:sp>
        <p:nvSpPr>
          <p:cNvPr id="4" name="Footer Placeholder 3"/>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5" name="Slide Number Placeholder 4"/>
          <p:cNvSpPr>
            <a:spLocks noGrp="1"/>
          </p:cNvSpPr>
          <p:nvPr>
            <p:ph type="sldNum" sz="quarter" idx="12"/>
          </p:nvPr>
        </p:nvSpPr>
        <p:spPr>
          <a:xfrm>
            <a:off x="7276320" y="7174800"/>
            <a:ext cx="2658600" cy="457200"/>
          </a:xfrm>
        </p:spPr>
        <p:txBody>
          <a:bodyPr/>
          <a:lstStyle/>
          <a:p>
            <a:pPr lvl="0"/>
            <a:fld id="{45C22C61-D893-4643-8105-91B17B7C12B6}" type="slidenum">
              <a:t>‹#›</a:t>
            </a:fld>
            <a:r>
              <a:rPr lang="en-US"/>
              <a:t>/</a:t>
            </a:r>
          </a:p>
        </p:txBody>
      </p:sp>
    </p:spTree>
    <p:extLst>
      <p:ext uri="{BB962C8B-B14F-4D97-AF65-F5344CB8AC3E}">
        <p14:creationId xmlns:p14="http://schemas.microsoft.com/office/powerpoint/2010/main" val="286598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Date Placeholder 1"/>
          <p:cNvSpPr>
            <a:spLocks noGrp="1"/>
          </p:cNvSpPr>
          <p:nvPr>
            <p:ph type="dt" sz="half" idx="10"/>
          </p:nvPr>
        </p:nvSpPr>
        <p:spPr>
          <a:xfrm>
            <a:off x="503999" y="6887160"/>
            <a:ext cx="2348280" cy="521280"/>
          </a:xfrm>
        </p:spPr>
        <p:txBody>
          <a:bodyPr/>
          <a:lstStyle/>
          <a:p>
            <a:pPr lvl="0"/>
            <a:endParaRPr lang="en-US"/>
          </a:p>
        </p:txBody>
      </p:sp>
      <p:sp>
        <p:nvSpPr>
          <p:cNvPr id="3" name="Footer Placeholder 2"/>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4" name="Slide Number Placeholder 3"/>
          <p:cNvSpPr>
            <a:spLocks noGrp="1"/>
          </p:cNvSpPr>
          <p:nvPr>
            <p:ph type="sldNum" sz="quarter" idx="12"/>
          </p:nvPr>
        </p:nvSpPr>
        <p:spPr>
          <a:xfrm>
            <a:off x="7276320" y="7174800"/>
            <a:ext cx="2658600" cy="457200"/>
          </a:xfrm>
        </p:spPr>
        <p:txBody>
          <a:bodyPr/>
          <a:lstStyle/>
          <a:p>
            <a:pPr lvl="0"/>
            <a:fld id="{1163934E-6D4A-49A7-BCC2-DF33CF0FAD11}" type="slidenum">
              <a:t>‹#›</a:t>
            </a:fld>
            <a:r>
              <a:rPr lang="en-US"/>
              <a:t>/</a:t>
            </a:r>
          </a:p>
        </p:txBody>
      </p:sp>
    </p:spTree>
    <p:extLst>
      <p:ext uri="{BB962C8B-B14F-4D97-AF65-F5344CB8AC3E}">
        <p14:creationId xmlns:p14="http://schemas.microsoft.com/office/powerpoint/2010/main" val="307431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F6B4FFD8-46C6-47BA-8D5B-2B4C19DD5C39}" type="slidenum">
              <a:t>‹#›</a:t>
            </a:fld>
            <a:r>
              <a:rPr lang="en-US"/>
              <a:t>/</a:t>
            </a:r>
          </a:p>
        </p:txBody>
      </p:sp>
    </p:spTree>
    <p:extLst>
      <p:ext uri="{BB962C8B-B14F-4D97-AF65-F5344CB8AC3E}">
        <p14:creationId xmlns:p14="http://schemas.microsoft.com/office/powerpoint/2010/main" val="28860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55DD38D2-32E1-4A62-B3B1-E734CD33092E}" type="slidenum">
              <a:t>‹#›</a:t>
            </a:fld>
            <a:r>
              <a:rPr lang="en-US"/>
              <a:t>/</a:t>
            </a:r>
          </a:p>
        </p:txBody>
      </p:sp>
    </p:spTree>
    <p:extLst>
      <p:ext uri="{BB962C8B-B14F-4D97-AF65-F5344CB8AC3E}">
        <p14:creationId xmlns:p14="http://schemas.microsoft.com/office/powerpoint/2010/main" val="23898098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503999" y="1769040"/>
            <a:ext cx="8870040" cy="4384800"/>
          </a:xfrm>
          <a:prstGeom prst="rect">
            <a:avLst/>
          </a:prstGeom>
          <a:noFill/>
          <a:ln>
            <a:noFill/>
          </a:ln>
        </p:spPr>
        <p:txBody>
          <a:bodyPr lIns="0" tIns="0" rIns="0" b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7283160"/>
            <a:ext cx="3195000" cy="521280"/>
          </a:xfrm>
          <a:prstGeom prst="rect">
            <a:avLst/>
          </a:prstGeom>
          <a:noFill/>
          <a:ln>
            <a:noFill/>
          </a:ln>
        </p:spPr>
        <p:txBody>
          <a:bodyPr lIns="0" tIns="0" rIns="0" bIns="0" anchorCtr="0">
            <a:noAutofit/>
          </a:bodyPr>
          <a:lstStyle>
            <a:lvl1pPr lvl="0" algn="ctr" rtl="0" hangingPunct="0">
              <a:buNone/>
              <a:tabLst/>
              <a:defRPr lang="en-US" sz="1400" kern="1200">
                <a:solidFill>
                  <a:srgbClr val="C0C0C0"/>
                </a:solidFill>
                <a:latin typeface="Liberation Serif" pitchFamily="18"/>
                <a:ea typeface="DejaVu Sans" pitchFamily="2"/>
                <a:cs typeface="DejaVu Sans" pitchFamily="2"/>
              </a:defRPr>
            </a:lvl1pPr>
          </a:lstStyle>
          <a:p>
            <a:pPr lvl="0"/>
            <a:r>
              <a:rPr lang="en-US" smtClean="0"/>
              <a:t>Zhang, Xi PhD Defense</a:t>
            </a:r>
            <a:endParaRPr lang="en-US"/>
          </a:p>
        </p:txBody>
      </p:sp>
      <p:sp>
        <p:nvSpPr>
          <p:cNvPr id="6" name="Slide Number Placeholder 5"/>
          <p:cNvSpPr txBox="1">
            <a:spLocks noGrp="1"/>
          </p:cNvSpPr>
          <p:nvPr>
            <p:ph type="sldNum" sz="quarter" idx="4"/>
          </p:nvPr>
        </p:nvSpPr>
        <p:spPr>
          <a:xfrm>
            <a:off x="7276320" y="7174800"/>
            <a:ext cx="2658600" cy="45720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91F52FEB-D665-4F5F-A18D-CCD2DED8A22E}" type="slidenum">
              <a:t>‹#›</a:t>
            </a:fld>
            <a:r>
              <a:rPr lang="en-US"/>
              <a:t>/</a:t>
            </a:r>
          </a:p>
        </p:txBody>
      </p:sp>
      <p:pic>
        <p:nvPicPr>
          <p:cNvPr id="7" name="Picture 6"/>
          <p:cNvPicPr>
            <a:picLocks noChangeAspect="1"/>
          </p:cNvPicPr>
          <p:nvPr/>
        </p:nvPicPr>
        <p:blipFill>
          <a:blip r:embed="rId13">
            <a:lum/>
            <a:alphaModFix/>
          </a:blip>
          <a:srcRect/>
          <a:stretch>
            <a:fillRect/>
          </a:stretch>
        </p:blipFill>
        <p:spPr>
          <a:xfrm>
            <a:off x="81360" y="6963840"/>
            <a:ext cx="2387520" cy="5342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hangingPunct="0">
        <a:tabLst/>
        <a:defRPr lang="en-US" sz="4400" b="0" i="0" u="none" strike="noStrike" kern="1200">
          <a:ln>
            <a:noFill/>
          </a:ln>
          <a:latin typeface="Liberation Serif" pitchFamily="18"/>
        </a:defRPr>
      </a:lvl1pPr>
    </p:titleStyle>
    <p:bodyStyle>
      <a:lvl1pPr rtl="0" hangingPunct="0">
        <a:spcBef>
          <a:spcPts val="0"/>
        </a:spcBef>
        <a:spcAft>
          <a:spcPts val="1417"/>
        </a:spcAft>
        <a:tabLst/>
        <a:defRPr lang="en-US" sz="3200" b="0" i="0" u="none" strike="noStrike" kern="1200">
          <a:ln>
            <a:noFill/>
          </a:ln>
          <a:latin typeface="Liberation Serif"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20" Type="http://schemas.openxmlformats.org/officeDocument/2006/relationships/image" Target="../media/image64.jpeg"/><Relationship Id="rId21" Type="http://schemas.openxmlformats.org/officeDocument/2006/relationships/image" Target="../media/image65.jpeg"/><Relationship Id="rId22" Type="http://schemas.openxmlformats.org/officeDocument/2006/relationships/image" Target="../media/image66.jpeg"/><Relationship Id="rId23" Type="http://schemas.openxmlformats.org/officeDocument/2006/relationships/image" Target="../media/image67.jpeg"/><Relationship Id="rId24" Type="http://schemas.openxmlformats.org/officeDocument/2006/relationships/image" Target="../media/image68.jpeg"/><Relationship Id="rId25" Type="http://schemas.openxmlformats.org/officeDocument/2006/relationships/image" Target="../media/image69.jpeg"/><Relationship Id="rId26" Type="http://schemas.openxmlformats.org/officeDocument/2006/relationships/image" Target="../media/image70.jpeg"/><Relationship Id="rId27" Type="http://schemas.openxmlformats.org/officeDocument/2006/relationships/image" Target="../media/image71.jpeg"/><Relationship Id="rId28" Type="http://schemas.openxmlformats.org/officeDocument/2006/relationships/image" Target="../media/image72.jpeg"/><Relationship Id="rId29" Type="http://schemas.openxmlformats.org/officeDocument/2006/relationships/image" Target="../media/image73.jpeg"/><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30" Type="http://schemas.openxmlformats.org/officeDocument/2006/relationships/image" Target="../media/image74.jpeg"/><Relationship Id="rId31" Type="http://schemas.openxmlformats.org/officeDocument/2006/relationships/image" Target="../media/image75.jpeg"/><Relationship Id="rId32" Type="http://schemas.openxmlformats.org/officeDocument/2006/relationships/image" Target="../media/image76.jpeg"/><Relationship Id="rId9" Type="http://schemas.openxmlformats.org/officeDocument/2006/relationships/image" Target="../media/image53.jpeg"/><Relationship Id="rId6" Type="http://schemas.openxmlformats.org/officeDocument/2006/relationships/image" Target="../media/image50.jpeg"/><Relationship Id="rId7" Type="http://schemas.openxmlformats.org/officeDocument/2006/relationships/image" Target="../media/image51.jpeg"/><Relationship Id="rId8" Type="http://schemas.openxmlformats.org/officeDocument/2006/relationships/image" Target="../media/image52.jpeg"/><Relationship Id="rId33" Type="http://schemas.openxmlformats.org/officeDocument/2006/relationships/image" Target="../media/image77.jpeg"/><Relationship Id="rId34" Type="http://schemas.openxmlformats.org/officeDocument/2006/relationships/image" Target="../media/image78.jpeg"/><Relationship Id="rId35" Type="http://schemas.openxmlformats.org/officeDocument/2006/relationships/image" Target="../media/image79.jpeg"/><Relationship Id="rId10" Type="http://schemas.openxmlformats.org/officeDocument/2006/relationships/image" Target="../media/image54.jpeg"/><Relationship Id="rId11" Type="http://schemas.openxmlformats.org/officeDocument/2006/relationships/image" Target="../media/image55.jpeg"/><Relationship Id="rId12" Type="http://schemas.openxmlformats.org/officeDocument/2006/relationships/image" Target="../media/image56.jpeg"/><Relationship Id="rId13" Type="http://schemas.openxmlformats.org/officeDocument/2006/relationships/image" Target="../media/image57.jpeg"/><Relationship Id="rId14" Type="http://schemas.openxmlformats.org/officeDocument/2006/relationships/image" Target="../media/image58.jpeg"/><Relationship Id="rId15" Type="http://schemas.openxmlformats.org/officeDocument/2006/relationships/image" Target="../media/image59.jpeg"/><Relationship Id="rId16" Type="http://schemas.openxmlformats.org/officeDocument/2006/relationships/image" Target="../media/image60.jpeg"/><Relationship Id="rId17" Type="http://schemas.openxmlformats.org/officeDocument/2006/relationships/image" Target="../media/image61.jpeg"/><Relationship Id="rId18" Type="http://schemas.openxmlformats.org/officeDocument/2006/relationships/image" Target="../media/image62.jpeg"/><Relationship Id="rId19" Type="http://schemas.openxmlformats.org/officeDocument/2006/relationships/image" Target="../media/image6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90.emf"/><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20.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10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0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0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6600" y="914400"/>
            <a:ext cx="9941400" cy="1262160"/>
          </a:xfrm>
        </p:spPr>
        <p:txBody>
          <a:bodyPr/>
          <a:lstStyle/>
          <a:p>
            <a:pPr lvl="0"/>
            <a:r>
              <a:rPr lang="en-US" sz="4000" b="1"/>
              <a:t>Data Synthesis For Object Recognition</a:t>
            </a:r>
          </a:p>
        </p:txBody>
      </p:sp>
      <p:sp>
        <p:nvSpPr>
          <p:cNvPr id="3" name="Subtitle 2"/>
          <p:cNvSpPr txBox="1">
            <a:spLocks noGrp="1"/>
          </p:cNvSpPr>
          <p:nvPr>
            <p:ph type="subTitle" idx="4294967295"/>
          </p:nvPr>
        </p:nvSpPr>
        <p:spPr>
          <a:xfrm>
            <a:off x="2790000" y="4477680"/>
            <a:ext cx="4708080" cy="1948680"/>
          </a:xfrm>
        </p:spPr>
        <p:txBody>
          <a:bodyPr anchor="ctr"/>
          <a:lstStyle/>
          <a:p>
            <a:pPr lvl="0" algn="ctr"/>
            <a:r>
              <a:rPr lang="en-US" sz="2800"/>
              <a:t>Xi Zhang</a:t>
            </a:r>
          </a:p>
          <a:p>
            <a:pPr lvl="0" algn="ctr"/>
            <a:r>
              <a:rPr lang="en-US" sz="2800"/>
              <a:t>Advisor: Professor Agam</a:t>
            </a:r>
          </a:p>
          <a:p>
            <a:pPr lvl="0" algn="ctr"/>
            <a:endParaRPr lang="en-US" sz="2800"/>
          </a:p>
          <a:p>
            <a:pPr lvl="0" algn="ctr"/>
            <a:r>
              <a:rPr lang="en-US" sz="1800"/>
              <a:t>xzhang22@hawk.iit.edu</a:t>
            </a:r>
          </a:p>
          <a:p>
            <a:pPr lvl="0" algn="ctr"/>
            <a:r>
              <a:rPr lang="en-US" sz="1800"/>
              <a:t>Computer Science Department</a:t>
            </a:r>
          </a:p>
          <a:p>
            <a:pPr lvl="0" algn="ctr"/>
            <a:r>
              <a:rPr lang="en-US" sz="1800"/>
              <a:t>Illinois Institute of Technology</a:t>
            </a:r>
          </a:p>
        </p:txBody>
      </p:sp>
      <p:pic>
        <p:nvPicPr>
          <p:cNvPr id="4" name="Picture 3"/>
          <p:cNvPicPr>
            <a:picLocks noChangeAspect="1"/>
          </p:cNvPicPr>
          <p:nvPr/>
        </p:nvPicPr>
        <p:blipFill>
          <a:blip r:embed="rId3">
            <a:lum/>
            <a:alphaModFix/>
          </a:blip>
          <a:srcRect/>
          <a:stretch>
            <a:fillRect/>
          </a:stretch>
        </p:blipFill>
        <p:spPr>
          <a:xfrm>
            <a:off x="81360" y="6963840"/>
            <a:ext cx="2387520" cy="53424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a:t>
            </a:fld>
            <a:r>
              <a:rPr lang="mr-IN" smtClean="0"/>
              <a:t>/</a:t>
            </a:r>
            <a:endParaRPr lang="mr-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p:cNvSpPr txBox="1"/>
          <p:nvPr/>
        </p:nvSpPr>
        <p:spPr>
          <a:xfrm>
            <a:off x="498960" y="914400"/>
            <a:ext cx="6324914" cy="3629989"/>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Novel contributions:</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Learning from synthetic data.</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Eliminating synthetic gap.</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10</a:t>
            </a:fld>
            <a:r>
              <a:rPr lang="mr-IN" smtClean="0"/>
              <a:t>/</a:t>
            </a:r>
            <a:endParaRPr lang="mr-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11</a:t>
            </a:fld>
            <a:r>
              <a:rPr lang="mr-IN" smtClean="0"/>
              <a:t>/</a:t>
            </a:r>
            <a:endParaRPr lang="mr-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Box 1"/>
          <p:cNvSpPr txBox="1"/>
          <p:nvPr/>
        </p:nvSpPr>
        <p:spPr>
          <a:xfrm>
            <a:off x="590400" y="890999"/>
            <a:ext cx="6466299"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Existing methods.</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Geometric transformation. [89][90]</a:t>
            </a:r>
          </a:p>
        </p:txBody>
      </p:sp>
      <p:sp>
        <p:nvSpPr>
          <p:cNvPr id="3" name="TextBox 2"/>
          <p:cNvSpPr txBox="1"/>
          <p:nvPr/>
        </p:nvSpPr>
        <p:spPr>
          <a:xfrm>
            <a:off x="590400" y="4599000"/>
            <a:ext cx="6477969" cy="798701"/>
          </a:xfrm>
          <a:prstGeom prst="rect">
            <a:avLst/>
          </a:prstGeom>
          <a:noFill/>
          <a:ln>
            <a:noFill/>
          </a:ln>
        </p:spPr>
        <p:txBody>
          <a:bodyPr vert="horz" wrap="none" lIns="90000" tIns="45000" rIns="90000" bIns="45000" anchorCtr="0" compatLnSpc="0">
            <a:spAutoFit/>
          </a:bodyPr>
          <a:lstStyle/>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Color space transformation. </a:t>
            </a:r>
            <a:r>
              <a:rPr lang="en-US" sz="3200" b="0" i="0" u="none" strike="noStrike" kern="1200" dirty="0">
                <a:ln>
                  <a:noFill/>
                </a:ln>
                <a:latin typeface="Liberation Serif" pitchFamily="18"/>
                <a:ea typeface="WenQuanYi Zen Hei" pitchFamily="2"/>
                <a:cs typeface="Lohit Hindi" pitchFamily="2"/>
              </a:rPr>
              <a:t>[4][65]</a:t>
            </a:r>
          </a:p>
        </p:txBody>
      </p:sp>
      <p:pic>
        <p:nvPicPr>
          <p:cNvPr id="4" name="Picture 3"/>
          <p:cNvPicPr>
            <a:picLocks noChangeAspect="1"/>
          </p:cNvPicPr>
          <p:nvPr/>
        </p:nvPicPr>
        <p:blipFill>
          <a:blip r:embed="rId3">
            <a:lum/>
            <a:alphaModFix/>
          </a:blip>
          <a:srcRect/>
          <a:stretch>
            <a:fillRect/>
          </a:stretch>
        </p:blipFill>
        <p:spPr>
          <a:xfrm>
            <a:off x="1145160" y="2330220"/>
            <a:ext cx="7680960" cy="2337120"/>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6067448" y="5087520"/>
            <a:ext cx="2174040" cy="2046239"/>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2707200" y="5669279"/>
            <a:ext cx="584640" cy="915119"/>
          </a:xfrm>
          <a:prstGeom prst="rect">
            <a:avLst/>
          </a:prstGeom>
          <a:noFill/>
          <a:ln>
            <a:noFill/>
          </a:ln>
        </p:spPr>
      </p:pic>
      <p:sp>
        <p:nvSpPr>
          <p:cNvPr id="7" name="Freeform: Shape 6"/>
          <p:cNvSpPr/>
          <p:nvPr/>
        </p:nvSpPr>
        <p:spPr>
          <a:xfrm>
            <a:off x="3931920" y="5943599"/>
            <a:ext cx="1554479" cy="334080"/>
          </a:xfrm>
          <a:custGeom>
            <a:avLst>
              <a:gd name="f0" fmla="val 11602"/>
              <a:gd name="f1" fmla="val 695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00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TextBox 10"/>
          <p:cNvSpPr txBox="1"/>
          <p:nvPr/>
        </p:nvSpPr>
        <p:spPr>
          <a:xfrm>
            <a:off x="365760" y="114860"/>
            <a:ext cx="2687316" cy="787993"/>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smtClean="0">
                <a:ln>
                  <a:noFill/>
                </a:ln>
                <a:latin typeface="Liberation Serif" pitchFamily="18"/>
                <a:ea typeface="WenQuanYi Zen Hei" pitchFamily="2"/>
                <a:cs typeface="Lohit Hindi" pitchFamily="2"/>
              </a:rPr>
              <a:t>Introduction</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12</a:t>
            </a:fld>
            <a:r>
              <a:rPr lang="mr-IN" smtClean="0"/>
              <a:t>/</a:t>
            </a:r>
            <a:endParaRPr lang="mr-I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Box 1"/>
          <p:cNvSpPr txBox="1"/>
          <p:nvPr/>
        </p:nvSpPr>
        <p:spPr>
          <a:xfrm>
            <a:off x="590400" y="603000"/>
            <a:ext cx="631920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Disadvantage of existing methods.</a:t>
            </a:r>
          </a:p>
        </p:txBody>
      </p:sp>
      <p:sp>
        <p:nvSpPr>
          <p:cNvPr id="4" name="TextBox 3"/>
          <p:cNvSpPr txBox="1"/>
          <p:nvPr/>
        </p:nvSpPr>
        <p:spPr>
          <a:xfrm>
            <a:off x="4206240" y="6492240"/>
            <a:ext cx="2141782" cy="710536"/>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b="1">
                <a:latin typeface="Liberation Serif" pitchFamily="18"/>
              </a:defRPr>
            </a:pPr>
            <a:r>
              <a:rPr lang="en-US" sz="3200" b="1" i="0" u="none" strike="noStrike" kern="1200" dirty="0" smtClean="0">
                <a:ln>
                  <a:noFill/>
                </a:ln>
                <a:latin typeface="Liberation Serif" pitchFamily="18"/>
                <a:ea typeface="WenQuanYi Zen Hei" pitchFamily="2"/>
                <a:cs typeface="Lohit Hindi" pitchFamily="2"/>
              </a:rPr>
              <a:t>Overfitting</a:t>
            </a:r>
            <a:endParaRPr lang="en-US" sz="3200" b="1" i="0" u="none" strike="noStrike" kern="1200" dirty="0">
              <a:ln>
                <a:noFill/>
              </a:ln>
              <a:latin typeface="Liberation Serif" pitchFamily="18"/>
              <a:ea typeface="WenQuanYi Zen Hei" pitchFamily="2"/>
              <a:cs typeface="Lohit Hindi" pitchFamily="2"/>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850" y="1459878"/>
            <a:ext cx="6674019" cy="5190904"/>
          </a:xfrm>
          <a:prstGeom prst="rect">
            <a:avLst/>
          </a:prstGeom>
        </p:spPr>
      </p:pic>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13</a:t>
            </a:fld>
            <a:r>
              <a:rPr lang="mr-IN" smtClean="0"/>
              <a:t>/</a:t>
            </a:r>
            <a:endParaRPr lang="mr-I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3" name="TextBox 2"/>
          <p:cNvSpPr txBox="1"/>
          <p:nvPr/>
        </p:nvSpPr>
        <p:spPr>
          <a:xfrm>
            <a:off x="366119" y="115220"/>
            <a:ext cx="566927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The Proposed Approach</a:t>
            </a:r>
          </a:p>
        </p:txBody>
      </p:sp>
      <p:sp>
        <p:nvSpPr>
          <p:cNvPr id="5" name="TextBox 4"/>
          <p:cNvSpPr txBox="1"/>
          <p:nvPr/>
        </p:nvSpPr>
        <p:spPr>
          <a:xfrm>
            <a:off x="377694" y="959271"/>
            <a:ext cx="8986225" cy="3629989"/>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In contrast to existing methods, my approach</a:t>
            </a:r>
            <a:r>
              <a:rPr lang="en-US" sz="3200" b="0" i="0" u="none" strike="noStrike" kern="1200" dirty="0" smtClean="0">
                <a:ln>
                  <a:noFill/>
                </a:ln>
                <a:latin typeface="Liberation Serif" pitchFamily="18"/>
                <a:ea typeface="WenQuanYi Zen Hei" pitchFamily="2"/>
                <a:cs typeface="Lohit Hindi" pitchFamily="2"/>
              </a:rPr>
              <a:t>:</a:t>
            </a:r>
            <a:endParaRPr lang="en-US" sz="3200" dirty="0">
              <a:latin typeface="Liberation Serif" pitchFamily="18"/>
              <a:ea typeface="WenQuanYi Zen Hei" pitchFamily="2"/>
              <a:cs typeface="Lohit Hindi" pitchFamily="2"/>
            </a:endParaRPr>
          </a:p>
          <a:p>
            <a:pPr marL="971550" lvl="1" indent="-514350" hangingPunct="0">
              <a:lnSpc>
                <a:spcPct val="150000"/>
              </a:lnSpc>
              <a:buAutoNum type="arabicPeriod"/>
            </a:pPr>
            <a:r>
              <a:rPr lang="en-US" sz="3200" dirty="0" smtClean="0">
                <a:latin typeface="Liberation Serif" pitchFamily="18"/>
                <a:ea typeface="WenQuanYi Zen Hei" pitchFamily="2"/>
                <a:cs typeface="Lohit Hindi" pitchFamily="2"/>
              </a:rPr>
              <a:t>Generate </a:t>
            </a:r>
            <a:r>
              <a:rPr lang="en-US" sz="3200" dirty="0">
                <a:latin typeface="Liberation Serif" pitchFamily="18"/>
                <a:ea typeface="WenQuanYi Zen Hei" pitchFamily="2"/>
                <a:cs typeface="Lohit Hindi" pitchFamily="2"/>
              </a:rPr>
              <a:t>a conclusive templates from </a:t>
            </a:r>
            <a:r>
              <a:rPr lang="en-US" sz="3200" dirty="0" smtClean="0">
                <a:latin typeface="Liberation Serif" pitchFamily="18"/>
                <a:ea typeface="WenQuanYi Zen Hei" pitchFamily="2"/>
                <a:cs typeface="Lohit Hindi" pitchFamily="2"/>
              </a:rPr>
              <a:t>data.</a:t>
            </a:r>
          </a:p>
          <a:p>
            <a:pPr marL="971550" lvl="1" indent="-514350" hangingPunct="0">
              <a:lnSpc>
                <a:spcPct val="150000"/>
              </a:lnSpc>
              <a:buAutoNum type="arabicPeriod"/>
            </a:pPr>
            <a:r>
              <a:rPr lang="en-US" sz="3200" dirty="0" smtClean="0">
                <a:latin typeface="Liberation Serif" pitchFamily="18"/>
                <a:ea typeface="WenQuanYi Zen Hei" pitchFamily="2"/>
                <a:cs typeface="Lohit Hindi" pitchFamily="2"/>
              </a:rPr>
              <a:t>Synthesizing </a:t>
            </a:r>
            <a:r>
              <a:rPr lang="en-US" sz="3200" dirty="0">
                <a:latin typeface="Liberation Serif" pitchFamily="18"/>
                <a:ea typeface="WenQuanYi Zen Hei" pitchFamily="2"/>
                <a:cs typeface="Lohit Hindi" pitchFamily="2"/>
              </a:rPr>
              <a:t>data by inferring from unsupervised learning.</a:t>
            </a:r>
          </a:p>
          <a:p>
            <a:pPr marL="0" marR="0" lvl="0" indent="0" rtl="0" hangingPunct="0">
              <a:lnSpc>
                <a:spcPct val="150000"/>
              </a:lnSpc>
              <a:spcBef>
                <a:spcPts val="0"/>
              </a:spcBef>
              <a:spcAft>
                <a:spcPts val="0"/>
              </a:spcAft>
              <a:buNone/>
              <a:tabLst/>
            </a:pPr>
            <a:endParaRPr lang="en-US" sz="3200" b="0" i="0" u="none" strike="noStrike" kern="1200" dirty="0">
              <a:ln>
                <a:noFill/>
              </a:ln>
              <a:latin typeface="Liberation Serif" pitchFamily="18"/>
              <a:ea typeface="WenQuanYi Zen Hei" pitchFamily="2"/>
              <a:cs typeface="Lohit Hindi" pitchFamily="2"/>
            </a:endParaRP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14</a:t>
            </a:fld>
            <a:r>
              <a:rPr lang="mr-IN" smtClean="0"/>
              <a:t>/</a:t>
            </a:r>
            <a:endParaRPr lang="mr-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309360" y="2233440"/>
            <a:ext cx="2743199" cy="27431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689839" y="2288880"/>
            <a:ext cx="3057120" cy="2463480"/>
          </a:xfrm>
          <a:prstGeom prst="rect">
            <a:avLst/>
          </a:prstGeom>
          <a:noFill/>
          <a:ln>
            <a:noFill/>
          </a:ln>
        </p:spPr>
      </p:pic>
      <p:sp>
        <p:nvSpPr>
          <p:cNvPr id="4" name="TextBox 3"/>
          <p:cNvSpPr txBox="1"/>
          <p:nvPr/>
        </p:nvSpPr>
        <p:spPr>
          <a:xfrm>
            <a:off x="1964160" y="4904280"/>
            <a:ext cx="2651760" cy="12250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Aerial LiDAR roof style classification [106]</a:t>
            </a:r>
          </a:p>
        </p:txBody>
      </p:sp>
      <p:sp>
        <p:nvSpPr>
          <p:cNvPr id="5" name="TextBox 4"/>
          <p:cNvSpPr txBox="1"/>
          <p:nvPr/>
        </p:nvSpPr>
        <p:spPr>
          <a:xfrm>
            <a:off x="6309360" y="4907325"/>
            <a:ext cx="2651760" cy="79956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Handwritten digits recognition [105]</a:t>
            </a:r>
          </a:p>
        </p:txBody>
      </p:sp>
      <p:sp>
        <p:nvSpPr>
          <p:cNvPr id="6" name="TextBox 5"/>
          <p:cNvSpPr txBox="1"/>
          <p:nvPr/>
        </p:nvSpPr>
        <p:spPr>
          <a:xfrm>
            <a:off x="1371599" y="822960"/>
            <a:ext cx="7314840" cy="13546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Examples of Using Template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15</a:t>
            </a:fld>
            <a:r>
              <a:rPr lang="mr-IN" smtClean="0"/>
              <a:t>/</a:t>
            </a:r>
            <a:endParaRPr lang="mr-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extBox 1"/>
          <p:cNvSpPr txBox="1"/>
          <p:nvPr/>
        </p:nvSpPr>
        <p:spPr>
          <a:xfrm>
            <a:off x="590400" y="999720"/>
            <a:ext cx="6318181"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Generate prototype by congealing.</a:t>
            </a:r>
          </a:p>
        </p:txBody>
      </p:sp>
      <p:pic>
        <p:nvPicPr>
          <p:cNvPr id="3" name="Picture 2"/>
          <p:cNvPicPr>
            <a:picLocks noChangeAspect="1"/>
          </p:cNvPicPr>
          <p:nvPr/>
        </p:nvPicPr>
        <p:blipFill>
          <a:blip r:embed="rId3">
            <a:lum/>
            <a:alphaModFix/>
          </a:blip>
          <a:srcRect/>
          <a:stretch>
            <a:fillRect/>
          </a:stretch>
        </p:blipFill>
        <p:spPr>
          <a:xfrm>
            <a:off x="1463039" y="5322960"/>
            <a:ext cx="1178280" cy="117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492919" y="1939680"/>
            <a:ext cx="6938999" cy="2126520"/>
          </a:xfrm>
          <a:prstGeom prst="rect">
            <a:avLst/>
          </a:prstGeom>
          <a:noFill/>
          <a:ln>
            <a:noFill/>
          </a:ln>
        </p:spPr>
      </p:pic>
      <p:sp>
        <p:nvSpPr>
          <p:cNvPr id="5" name="Freeform: Shape 4"/>
          <p:cNvSpPr/>
          <p:nvPr/>
        </p:nvSpPr>
        <p:spPr>
          <a:xfrm rot="2366714">
            <a:off x="3187042" y="3917651"/>
            <a:ext cx="309379" cy="1828800"/>
          </a:xfrm>
          <a:custGeom>
            <a:avLst>
              <a:gd name="f0" fmla="val 10919"/>
              <a:gd name="f1" fmla="val 562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000000"/>
          </a:solidFill>
          <a:ln w="0">
            <a:solidFill>
              <a:srgbClr val="00000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pic>
        <p:nvPicPr>
          <p:cNvPr id="6" name="Picture 5"/>
          <p:cNvPicPr>
            <a:picLocks noChangeAspect="1"/>
          </p:cNvPicPr>
          <p:nvPr/>
        </p:nvPicPr>
        <p:blipFill>
          <a:blip r:embed="rId5">
            <a:lum/>
            <a:alphaModFix/>
          </a:blip>
          <a:srcRect/>
          <a:stretch>
            <a:fillRect/>
          </a:stretch>
        </p:blipFill>
        <p:spPr>
          <a:xfrm>
            <a:off x="4547168" y="5322960"/>
            <a:ext cx="5033880" cy="1122840"/>
          </a:xfrm>
          <a:prstGeom prst="rect">
            <a:avLst/>
          </a:prstGeom>
          <a:noFill/>
          <a:ln>
            <a:noFill/>
          </a:ln>
        </p:spPr>
      </p:pic>
      <p:sp>
        <p:nvSpPr>
          <p:cNvPr id="7" name="TextBox 6"/>
          <p:cNvSpPr txBox="1"/>
          <p:nvPr/>
        </p:nvSpPr>
        <p:spPr>
          <a:xfrm>
            <a:off x="457200" y="274680"/>
            <a:ext cx="850392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a:ln>
                  <a:noFill/>
                </a:ln>
                <a:latin typeface="Liberation Serif" pitchFamily="18"/>
                <a:ea typeface="WenQuanYi Zen Hei" pitchFamily="2"/>
                <a:cs typeface="Lohit Hindi" pitchFamily="2"/>
              </a:rPr>
              <a:t>Showcase One – Digit Recognition</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16</a:t>
            </a:fld>
            <a:r>
              <a:rPr lang="mr-IN" smtClean="0"/>
              <a:t>/</a:t>
            </a:r>
            <a:endParaRPr lang="mr-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extBox 1"/>
          <p:cNvSpPr txBox="1"/>
          <p:nvPr/>
        </p:nvSpPr>
        <p:spPr>
          <a:xfrm>
            <a:off x="590400" y="1000080"/>
            <a:ext cx="6865639"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p:txBody>
      </p:sp>
      <p:pic>
        <p:nvPicPr>
          <p:cNvPr id="3" name="Picture 2"/>
          <p:cNvPicPr>
            <a:picLocks noChangeAspect="1"/>
          </p:cNvPicPr>
          <p:nvPr/>
        </p:nvPicPr>
        <p:blipFill>
          <a:blip r:embed="rId3">
            <a:lum/>
            <a:alphaModFix/>
          </a:blip>
          <a:srcRect/>
          <a:stretch>
            <a:fillRect/>
          </a:stretch>
        </p:blipFill>
        <p:spPr>
          <a:xfrm>
            <a:off x="3309120" y="2921400"/>
            <a:ext cx="3144239" cy="32245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17</a:t>
            </a:fld>
            <a:r>
              <a:rPr lang="mr-IN" smtClean="0"/>
              <a:t>/</a:t>
            </a:r>
            <a:endParaRPr lang="mr-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extBox 1"/>
          <p:cNvSpPr txBox="1"/>
          <p:nvPr/>
        </p:nvSpPr>
        <p:spPr>
          <a:xfrm>
            <a:off x="555231" y="565496"/>
            <a:ext cx="8473002"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Find corresponding control points on each data.</a:t>
            </a:r>
          </a:p>
        </p:txBody>
      </p:sp>
      <p:pic>
        <p:nvPicPr>
          <p:cNvPr id="3" name="Picture 2"/>
          <p:cNvPicPr>
            <a:picLocks noChangeAspect="1"/>
          </p:cNvPicPr>
          <p:nvPr/>
        </p:nvPicPr>
        <p:blipFill>
          <a:blip r:embed="rId3">
            <a:lum/>
            <a:alphaModFix/>
          </a:blip>
          <a:srcRect/>
          <a:stretch>
            <a:fillRect/>
          </a:stretch>
        </p:blipFill>
        <p:spPr>
          <a:xfrm>
            <a:off x="3074017" y="2775938"/>
            <a:ext cx="420624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18</a:t>
            </a:fld>
            <a:r>
              <a:rPr lang="mr-IN" smtClean="0"/>
              <a:t>/</a:t>
            </a:r>
            <a:endParaRPr lang="mr-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extBox 1"/>
          <p:cNvSpPr txBox="1"/>
          <p:nvPr/>
        </p:nvSpPr>
        <p:spPr>
          <a:xfrm>
            <a:off x="590400" y="964080"/>
            <a:ext cx="845132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by distribution of control points.</a:t>
            </a:r>
          </a:p>
        </p:txBody>
      </p:sp>
      <p:pic>
        <p:nvPicPr>
          <p:cNvPr id="3" name="Picture 2"/>
          <p:cNvPicPr>
            <a:picLocks noChangeAspect="1"/>
          </p:cNvPicPr>
          <p:nvPr/>
        </p:nvPicPr>
        <p:blipFill>
          <a:blip r:embed="rId3">
            <a:lum/>
            <a:alphaModFix/>
          </a:blip>
          <a:srcRect/>
          <a:stretch>
            <a:fillRect/>
          </a:stretch>
        </p:blipFill>
        <p:spPr>
          <a:xfrm>
            <a:off x="856079" y="1707480"/>
            <a:ext cx="8206920" cy="3305159"/>
          </a:xfrm>
          <a:prstGeom prst="rect">
            <a:avLst/>
          </a:prstGeom>
          <a:noFill/>
          <a:ln>
            <a:noFill/>
          </a:ln>
        </p:spPr>
      </p:pic>
      <p:sp>
        <p:nvSpPr>
          <p:cNvPr id="4" name="TextBox 3"/>
          <p:cNvSpPr txBox="1"/>
          <p:nvPr/>
        </p:nvSpPr>
        <p:spPr>
          <a:xfrm>
            <a:off x="590400" y="5175720"/>
            <a:ext cx="8670831"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Data synthesis by interpolation/extrapolation between nearest neighbors.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19</a:t>
            </a:fld>
            <a:r>
              <a:rPr lang="mr-IN" smtClean="0"/>
              <a:t>/</a:t>
            </a:r>
            <a:endParaRPr lang="mr-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3" name="TextBox 2"/>
          <p:cNvSpPr txBox="1"/>
          <p:nvPr/>
        </p:nvSpPr>
        <p:spPr>
          <a:xfrm>
            <a:off x="365760" y="894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Overview</a:t>
            </a:r>
          </a:p>
        </p:txBody>
      </p:sp>
      <p:sp>
        <p:nvSpPr>
          <p:cNvPr id="4" name="TextBox 3"/>
          <p:cNvSpPr txBox="1"/>
          <p:nvPr/>
        </p:nvSpPr>
        <p:spPr>
          <a:xfrm>
            <a:off x="590400" y="1168800"/>
            <a:ext cx="675227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a:t>
            </a:fld>
            <a:r>
              <a:rPr lang="mr-IN" smtClean="0"/>
              <a:t>/</a:t>
            </a:r>
            <a:endParaRPr lang="mr-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280159"/>
            <a:ext cx="4114800" cy="411480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526000" y="1280159"/>
            <a:ext cx="4114800" cy="4114800"/>
          </a:xfrm>
          <a:prstGeom prst="rect">
            <a:avLst/>
          </a:prstGeom>
          <a:noFill/>
          <a:ln>
            <a:noFill/>
          </a:ln>
        </p:spPr>
      </p:pic>
      <p:sp>
        <p:nvSpPr>
          <p:cNvPr id="4" name="TextBox 3"/>
          <p:cNvSpPr txBox="1"/>
          <p:nvPr/>
        </p:nvSpPr>
        <p:spPr>
          <a:xfrm>
            <a:off x="1005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Real Data</a:t>
            </a:r>
          </a:p>
        </p:txBody>
      </p:sp>
      <p:sp>
        <p:nvSpPr>
          <p:cNvPr id="5" name="TextBox 4"/>
          <p:cNvSpPr txBox="1"/>
          <p:nvPr/>
        </p:nvSpPr>
        <p:spPr>
          <a:xfrm>
            <a:off x="6153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20</a:t>
            </a:fld>
            <a:r>
              <a:rPr lang="mr-IN" smtClean="0"/>
              <a:t>/</a:t>
            </a:r>
            <a:endParaRPr lang="mr-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extBox 1"/>
          <p:cNvSpPr txBox="1"/>
          <p:nvPr/>
        </p:nvSpPr>
        <p:spPr>
          <a:xfrm>
            <a:off x="590400" y="1072080"/>
            <a:ext cx="9235440" cy="7642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45000"/>
              <a:buFont typeface="StarSymbol"/>
              <a:buChar char="●"/>
              <a:tabLst/>
            </a:pPr>
            <a:r>
              <a:rPr lang="en-US" sz="3200" b="0" i="0" u="none" strike="noStrike" kern="1200">
                <a:ln>
                  <a:noFill/>
                </a:ln>
                <a:latin typeface="Liberation Serif" pitchFamily="18"/>
                <a:ea typeface="WenQuanYi Zen Hei" pitchFamily="2"/>
                <a:cs typeface="Lohit Hindi" pitchFamily="2"/>
              </a:rPr>
              <a:t>Boost the performance by adding synthetic data.</a:t>
            </a:r>
          </a:p>
        </p:txBody>
      </p:sp>
      <p:graphicFrame>
        <p:nvGraphicFramePr>
          <p:cNvPr id="3" name="Table 2"/>
          <p:cNvGraphicFramePr>
            <a:graphicFrameLocks noGrp="1"/>
          </p:cNvGraphicFramePr>
          <p:nvPr>
            <p:extLst>
              <p:ext uri="{D42A27DB-BD31-4B8C-83A1-F6EECF244321}">
                <p14:modId xmlns:p14="http://schemas.microsoft.com/office/powerpoint/2010/main" val="700044558"/>
              </p:ext>
            </p:extLst>
          </p:nvPr>
        </p:nvGraphicFramePr>
        <p:xfrm>
          <a:off x="2044800" y="3038400"/>
          <a:ext cx="5764318" cy="1502999"/>
        </p:xfrm>
        <a:graphic>
          <a:graphicData uri="http://schemas.openxmlformats.org/drawingml/2006/table">
            <a:tbl>
              <a:tblPr firstRow="1" bandRow="1">
                <a:tableStyleId>{F5AB1C69-6EDB-4FF4-983F-18BD219EF322}</a:tableStyleId>
              </a:tblPr>
              <a:tblGrid>
                <a:gridCol w="1988639">
                  <a:extLst>
                    <a:ext uri="{9D8B030D-6E8A-4147-A177-3AD203B41FA5}">
                      <a16:colId xmlns:a16="http://schemas.microsoft.com/office/drawing/2014/main" xmlns="" val="566576011"/>
                    </a:ext>
                  </a:extLst>
                </a:gridCol>
                <a:gridCol w="1092240">
                  <a:extLst>
                    <a:ext uri="{9D8B030D-6E8A-4147-A177-3AD203B41FA5}">
                      <a16:colId xmlns:a16="http://schemas.microsoft.com/office/drawing/2014/main" xmlns="" val="346477077"/>
                    </a:ext>
                  </a:extLst>
                </a:gridCol>
                <a:gridCol w="1091519">
                  <a:extLst>
                    <a:ext uri="{9D8B030D-6E8A-4147-A177-3AD203B41FA5}">
                      <a16:colId xmlns:a16="http://schemas.microsoft.com/office/drawing/2014/main" xmlns="" val="4056003896"/>
                    </a:ext>
                  </a:extLst>
                </a:gridCol>
                <a:gridCol w="1591920">
                  <a:extLst>
                    <a:ext uri="{9D8B030D-6E8A-4147-A177-3AD203B41FA5}">
                      <a16:colId xmlns:a16="http://schemas.microsoft.com/office/drawing/2014/main" xmlns="" val="187494399"/>
                    </a:ext>
                  </a:extLst>
                </a:gridCol>
              </a:tblGrid>
              <a:tr h="519479">
                <a:tc>
                  <a:txBody>
                    <a:bodyPr/>
                    <a:lstStyle/>
                    <a:p>
                      <a:pPr marL="0" marR="0" indent="0" rtl="0" hangingPunct="0">
                        <a:lnSpc>
                          <a:spcPct val="150000"/>
                        </a:lnSpc>
                        <a:spcBef>
                          <a:spcPts val="0"/>
                        </a:spcBef>
                        <a:spcAft>
                          <a:spcPts val="0"/>
                        </a:spcAft>
                        <a:tabLst/>
                      </a:pPr>
                      <a:endParaRPr lang="en-US" sz="1800" b="0" i="0" u="none" strike="noStrike" kern="1200">
                        <a:ln>
                          <a:noFill/>
                        </a:ln>
                        <a:latin typeface="Liberation Sans" pitchFamily="1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Real</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Syn</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err="1">
                          <a:ln>
                            <a:noFill/>
                          </a:ln>
                        </a:rPr>
                        <a:t>Real+Syn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83842527"/>
                  </a:ext>
                </a:extLst>
              </a:tr>
              <a:tr h="491040">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CNN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0.65</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0.70</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49358427"/>
                  </a:ext>
                </a:extLst>
              </a:tr>
              <a:tr h="492480">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SVM</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0.77</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0.80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48378827"/>
                  </a:ext>
                </a:extLst>
              </a:tr>
            </a:tbl>
          </a:graphicData>
        </a:graphic>
      </p:graphicFrame>
      <p:sp>
        <p:nvSpPr>
          <p:cNvPr id="4" name="TextBox 3"/>
          <p:cNvSpPr txBox="1"/>
          <p:nvPr/>
        </p:nvSpPr>
        <p:spPr>
          <a:xfrm>
            <a:off x="3034800" y="4591440"/>
            <a:ext cx="411480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F1 score of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21</a:t>
            </a:fld>
            <a:r>
              <a:rPr lang="mr-IN" smtClean="0"/>
              <a:t>/</a:t>
            </a:r>
            <a:endParaRPr lang="mr-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078800" y="1070999"/>
            <a:ext cx="5248080" cy="2952359"/>
          </a:xfrm>
          <a:prstGeom prst="rect">
            <a:avLst/>
          </a:prstGeom>
          <a:noFill/>
          <a:ln>
            <a:noFill/>
          </a:ln>
        </p:spPr>
      </p:pic>
      <p:sp>
        <p:nvSpPr>
          <p:cNvPr id="3" name="TextBox 2"/>
          <p:cNvSpPr txBox="1"/>
          <p:nvPr/>
        </p:nvSpPr>
        <p:spPr>
          <a:xfrm>
            <a:off x="548640" y="2291039"/>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Aerial LiDAR</a:t>
            </a:r>
          </a:p>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Downtown San Francisco</a:t>
            </a:r>
          </a:p>
        </p:txBody>
      </p:sp>
      <p:pic>
        <p:nvPicPr>
          <p:cNvPr id="4" name="Picture 3"/>
          <p:cNvPicPr>
            <a:picLocks noChangeAspect="1"/>
          </p:cNvPicPr>
          <p:nvPr/>
        </p:nvPicPr>
        <p:blipFill>
          <a:blip r:embed="rId4">
            <a:lum/>
            <a:alphaModFix/>
          </a:blip>
          <a:srcRect/>
          <a:stretch>
            <a:fillRect/>
          </a:stretch>
        </p:blipFill>
        <p:spPr>
          <a:xfrm>
            <a:off x="4095360" y="4297680"/>
            <a:ext cx="5212080" cy="2486880"/>
          </a:xfrm>
          <a:prstGeom prst="rect">
            <a:avLst/>
          </a:prstGeom>
          <a:noFill/>
          <a:ln>
            <a:noFill/>
          </a:ln>
        </p:spPr>
      </p:pic>
      <p:sp>
        <p:nvSpPr>
          <p:cNvPr id="5" name="TextBox 4"/>
          <p:cNvSpPr txBox="1"/>
          <p:nvPr/>
        </p:nvSpPr>
        <p:spPr>
          <a:xfrm>
            <a:off x="548640" y="5250240"/>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Candidate roof styles</a:t>
            </a:r>
          </a:p>
        </p:txBody>
      </p:sp>
      <p:sp>
        <p:nvSpPr>
          <p:cNvPr id="6" name="TextBox 5"/>
          <p:cNvSpPr txBox="1"/>
          <p:nvPr/>
        </p:nvSpPr>
        <p:spPr>
          <a:xfrm>
            <a:off x="457200" y="275040"/>
            <a:ext cx="850392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a:ln>
                  <a:noFill/>
                </a:ln>
                <a:latin typeface="Liberation Serif" pitchFamily="18"/>
                <a:ea typeface="WenQuanYi Zen Hei" pitchFamily="2"/>
                <a:cs typeface="Lohit Hindi" pitchFamily="2"/>
              </a:rPr>
              <a:t>Showcase Two – Roof Recognition</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22</a:t>
            </a:fld>
            <a:r>
              <a:rPr lang="mr-IN" smtClean="0"/>
              <a:t>/</a:t>
            </a:r>
            <a:endParaRPr lang="mr-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extBox 1"/>
          <p:cNvSpPr txBox="1"/>
          <p:nvPr/>
        </p:nvSpPr>
        <p:spPr>
          <a:xfrm>
            <a:off x="590400" y="1071359"/>
            <a:ext cx="349317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 prototypes.</a:t>
            </a:r>
          </a:p>
        </p:txBody>
      </p:sp>
      <p:pic>
        <p:nvPicPr>
          <p:cNvPr id="3" name="Picture 2"/>
          <p:cNvPicPr>
            <a:picLocks noChangeAspect="1"/>
          </p:cNvPicPr>
          <p:nvPr/>
        </p:nvPicPr>
        <p:blipFill>
          <a:blip r:embed="rId3">
            <a:lum/>
            <a:alphaModFix/>
          </a:blip>
          <a:srcRect/>
          <a:stretch>
            <a:fillRect/>
          </a:stretch>
        </p:blipFill>
        <p:spPr>
          <a:xfrm>
            <a:off x="914400" y="1920239"/>
            <a:ext cx="831312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23</a:t>
            </a:fld>
            <a:r>
              <a:rPr lang="mr-IN" smtClean="0"/>
              <a:t>/</a:t>
            </a:r>
            <a:endParaRPr lang="mr-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extBox 1"/>
          <p:cNvSpPr txBox="1"/>
          <p:nvPr/>
        </p:nvSpPr>
        <p:spPr>
          <a:xfrm>
            <a:off x="590400" y="504500"/>
            <a:ext cx="359442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Derive more data.</a:t>
            </a:r>
          </a:p>
        </p:txBody>
      </p:sp>
      <p:pic>
        <p:nvPicPr>
          <p:cNvPr id="3" name="Picture 2"/>
          <p:cNvPicPr>
            <a:picLocks noChangeAspect="1"/>
          </p:cNvPicPr>
          <p:nvPr/>
        </p:nvPicPr>
        <p:blipFill>
          <a:blip r:embed="rId3">
            <a:lum/>
            <a:alphaModFix/>
          </a:blip>
          <a:srcRect/>
          <a:stretch>
            <a:fillRect/>
          </a:stretch>
        </p:blipFill>
        <p:spPr>
          <a:xfrm>
            <a:off x="2119680" y="1374479"/>
            <a:ext cx="5809680" cy="3383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730519" y="4849200"/>
            <a:ext cx="6590520" cy="1932479"/>
          </a:xfrm>
          <a:prstGeom prst="rect">
            <a:avLst/>
          </a:prstGeom>
          <a:noFill/>
          <a:ln>
            <a:noFill/>
          </a:ln>
        </p:spPr>
      </p:pic>
      <p:sp>
        <p:nvSpPr>
          <p:cNvPr id="5" name="TextBox 4"/>
          <p:cNvSpPr txBox="1"/>
          <p:nvPr/>
        </p:nvSpPr>
        <p:spPr>
          <a:xfrm>
            <a:off x="3657600" y="1374479"/>
            <a:ext cx="2560319"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Dimension change</a:t>
            </a:r>
          </a:p>
        </p:txBody>
      </p:sp>
      <p:sp>
        <p:nvSpPr>
          <p:cNvPr id="6" name="TextBox 5"/>
          <p:cNvSpPr txBox="1"/>
          <p:nvPr/>
        </p:nvSpPr>
        <p:spPr>
          <a:xfrm>
            <a:off x="3566160" y="4849200"/>
            <a:ext cx="301752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Simulation of erosion</a:t>
            </a:r>
          </a:p>
        </p:txBody>
      </p:sp>
      <p:sp>
        <p:nvSpPr>
          <p:cNvPr id="11" name="Footer Placeholder 10"/>
          <p:cNvSpPr>
            <a:spLocks noGrp="1"/>
          </p:cNvSpPr>
          <p:nvPr>
            <p:ph type="ftr" sz="quarter" idx="11"/>
          </p:nvPr>
        </p:nvSpPr>
        <p:spPr/>
        <p:txBody>
          <a:bodyPr/>
          <a:lstStyle/>
          <a:p>
            <a:pPr lvl="0"/>
            <a:r>
              <a:rPr lang="en-US" dirty="0" smtClean="0"/>
              <a:t>Zhang, Xi PhD Defense</a:t>
            </a:r>
            <a:endParaRPr lang="en-US" dirty="0"/>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24</a:t>
            </a:fld>
            <a:r>
              <a:rPr lang="mr-IN" smtClean="0"/>
              <a:t>/</a:t>
            </a:r>
            <a:endParaRPr lang="mr-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305720" y="1537920"/>
            <a:ext cx="7139880" cy="22769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341000" y="4443480"/>
            <a:ext cx="7138080" cy="2271600"/>
          </a:xfrm>
          <a:prstGeom prst="rect">
            <a:avLst/>
          </a:prstGeom>
          <a:noFill/>
          <a:ln>
            <a:noFill/>
          </a:ln>
        </p:spPr>
      </p:pic>
      <p:sp>
        <p:nvSpPr>
          <p:cNvPr id="4" name="TextBox 3"/>
          <p:cNvSpPr txBox="1"/>
          <p:nvPr/>
        </p:nvSpPr>
        <p:spPr>
          <a:xfrm>
            <a:off x="4015080" y="381492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Chicago</a:t>
            </a:r>
          </a:p>
        </p:txBody>
      </p:sp>
      <p:sp>
        <p:nvSpPr>
          <p:cNvPr id="5" name="TextBox 4"/>
          <p:cNvSpPr txBox="1"/>
          <p:nvPr/>
        </p:nvSpPr>
        <p:spPr>
          <a:xfrm>
            <a:off x="4015080" y="668664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San Francisco</a:t>
            </a:r>
          </a:p>
        </p:txBody>
      </p:sp>
      <p:sp>
        <p:nvSpPr>
          <p:cNvPr id="6" name="TextBox 5"/>
          <p:cNvSpPr txBox="1"/>
          <p:nvPr/>
        </p:nvSpPr>
        <p:spPr>
          <a:xfrm>
            <a:off x="590400" y="506523"/>
            <a:ext cx="849570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recognition rate by adding synthetic data.</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25</a:t>
            </a:fld>
            <a:r>
              <a:rPr lang="mr-IN" smtClean="0"/>
              <a:t>/</a:t>
            </a:r>
            <a:endParaRPr lang="mr-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extBox 1"/>
          <p:cNvSpPr txBox="1"/>
          <p:nvPr/>
        </p:nvSpPr>
        <p:spPr>
          <a:xfrm>
            <a:off x="773723" y="636840"/>
            <a:ext cx="8663354" cy="1683494"/>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Examples of Inferring from Unsupervised learning</a:t>
            </a:r>
          </a:p>
        </p:txBody>
      </p:sp>
      <p:pic>
        <p:nvPicPr>
          <p:cNvPr id="5" name="Picture 4"/>
          <p:cNvPicPr>
            <a:picLocks noChangeAspect="1"/>
          </p:cNvPicPr>
          <p:nvPr/>
        </p:nvPicPr>
        <p:blipFill>
          <a:blip r:embed="rId3">
            <a:lum/>
            <a:alphaModFix/>
          </a:blip>
          <a:srcRect/>
          <a:stretch>
            <a:fillRect/>
          </a:stretch>
        </p:blipFill>
        <p:spPr>
          <a:xfrm>
            <a:off x="6949440" y="2834640"/>
            <a:ext cx="2743199" cy="2048399"/>
          </a:xfrm>
          <a:prstGeom prst="rect">
            <a:avLst/>
          </a:prstGeom>
          <a:noFill/>
          <a:ln>
            <a:noFill/>
          </a:ln>
        </p:spPr>
      </p:pic>
      <p:sp>
        <p:nvSpPr>
          <p:cNvPr id="6" name="TextBox 5"/>
          <p:cNvSpPr txBox="1"/>
          <p:nvPr/>
        </p:nvSpPr>
        <p:spPr>
          <a:xfrm>
            <a:off x="457200" y="5120639"/>
            <a:ext cx="9235440" cy="7300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000">
                <a:latin typeface="Liberation Serif" pitchFamily="18"/>
              </a:defRPr>
            </a:pPr>
            <a:r>
              <a:rPr lang="en-US" sz="2000" b="0" i="0" u="none" strike="noStrike" kern="1200">
                <a:ln>
                  <a:noFill/>
                </a:ln>
                <a:latin typeface="Liberation Serif" pitchFamily="18"/>
                <a:ea typeface="WenQuanYi Zen Hei" pitchFamily="2"/>
                <a:cs typeface="Lohit Hindi" pitchFamily="2"/>
              </a:rPr>
              <a:t>Unsupervised learning of optical flow using neural networks.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34783"/>
            <a:ext cx="2731008" cy="20482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20" y="2834640"/>
            <a:ext cx="2731008" cy="2048256"/>
          </a:xfrm>
          <a:prstGeom prst="rect">
            <a:avLst/>
          </a:prstGeom>
        </p:spPr>
      </p:pic>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26</a:t>
            </a:fld>
            <a:r>
              <a:rPr lang="mr-IN" smtClean="0"/>
              <a:t>/</a:t>
            </a:r>
            <a:endParaRPr lang="mr-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30400" y="2815200"/>
            <a:ext cx="9625320" cy="1941119"/>
          </a:xfrm>
          <a:prstGeom prst="rect">
            <a:avLst/>
          </a:prstGeom>
          <a:noFill/>
          <a:ln>
            <a:noFill/>
          </a:ln>
        </p:spPr>
      </p:pic>
      <p:sp>
        <p:nvSpPr>
          <p:cNvPr id="3" name="TextBox 2"/>
          <p:cNvSpPr txBox="1"/>
          <p:nvPr/>
        </p:nvSpPr>
        <p:spPr>
          <a:xfrm>
            <a:off x="590400" y="1086480"/>
            <a:ext cx="876891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Framework of unsupervised optical flow learning</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27</a:t>
            </a:fld>
            <a:r>
              <a:rPr lang="mr-IN" smtClean="0"/>
              <a:t>/</a:t>
            </a:r>
            <a:endParaRPr lang="mr-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extBox 1"/>
          <p:cNvSpPr txBox="1"/>
          <p:nvPr/>
        </p:nvSpPr>
        <p:spPr>
          <a:xfrm>
            <a:off x="590400" y="294480"/>
            <a:ext cx="657036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of using mask modules</a:t>
            </a:r>
          </a:p>
        </p:txBody>
      </p:sp>
      <p:pic>
        <p:nvPicPr>
          <p:cNvPr id="3" name="Picture 2"/>
          <p:cNvPicPr>
            <a:picLocks noChangeAspect="1"/>
          </p:cNvPicPr>
          <p:nvPr/>
        </p:nvPicPr>
        <p:blipFill>
          <a:blip r:embed="rId3">
            <a:lum/>
            <a:alphaModFix/>
          </a:blip>
          <a:srcRect/>
          <a:stretch>
            <a:fillRect/>
          </a:stretch>
        </p:blipFill>
        <p:spPr>
          <a:xfrm>
            <a:off x="2236010" y="1058760"/>
            <a:ext cx="5617699" cy="6188656"/>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28</a:t>
            </a:fld>
            <a:r>
              <a:rPr lang="mr-IN" smtClean="0"/>
              <a:t>/</a:t>
            </a:r>
            <a:endParaRPr lang="mr-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extBox 1"/>
          <p:cNvSpPr txBox="1"/>
          <p:nvPr/>
        </p:nvSpPr>
        <p:spPr>
          <a:xfrm>
            <a:off x="590400" y="294840"/>
            <a:ext cx="321874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Learned masks.</a:t>
            </a:r>
          </a:p>
        </p:txBody>
      </p:sp>
      <p:pic>
        <p:nvPicPr>
          <p:cNvPr id="3" name="Picture 2"/>
          <p:cNvPicPr>
            <a:picLocks noChangeAspect="1"/>
          </p:cNvPicPr>
          <p:nvPr/>
        </p:nvPicPr>
        <p:blipFill>
          <a:blip r:embed="rId3">
            <a:lum/>
            <a:alphaModFix/>
          </a:blip>
          <a:srcRect/>
          <a:stretch>
            <a:fillRect/>
          </a:stretch>
        </p:blipFill>
        <p:spPr>
          <a:xfrm>
            <a:off x="731519" y="1022400"/>
            <a:ext cx="8525160" cy="56527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29</a:t>
            </a:fld>
            <a:r>
              <a:rPr lang="mr-IN" smtClean="0"/>
              <a:t>/</a:t>
            </a:r>
            <a:endParaRPr lang="mr-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a:t>
            </a:fld>
            <a:r>
              <a:rPr lang="mr-IN" smtClean="0"/>
              <a:t>/</a:t>
            </a:r>
            <a:endParaRPr lang="mr-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pic>
        <p:nvPicPr>
          <p:cNvPr id="3" name="Picture 2"/>
          <p:cNvPicPr>
            <a:picLocks noChangeAspect="1"/>
          </p:cNvPicPr>
          <p:nvPr/>
        </p:nvPicPr>
        <p:blipFill>
          <a:blip r:embed="rId3">
            <a:lum/>
            <a:alphaModFix/>
          </a:blip>
          <a:srcRect/>
          <a:stretch>
            <a:fillRect/>
          </a:stretch>
        </p:blipFill>
        <p:spPr>
          <a:xfrm>
            <a:off x="1645920" y="1059480"/>
            <a:ext cx="6809040" cy="57708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30</a:t>
            </a:fld>
            <a:r>
              <a:rPr lang="mr-IN" smtClean="0"/>
              <a:t>/</a:t>
            </a:r>
            <a:endParaRPr lang="mr-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31</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00" y="1571000"/>
            <a:ext cx="8991075" cy="2256898"/>
          </a:xfrm>
          <a:prstGeom prst="rect">
            <a:avLst/>
          </a:prstGeom>
        </p:spPr>
      </p:pic>
    </p:spTree>
    <p:extLst>
      <p:ext uri="{BB962C8B-B14F-4D97-AF65-F5344CB8AC3E}">
        <p14:creationId xmlns:p14="http://schemas.microsoft.com/office/powerpoint/2010/main" val="1854355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32</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22" y="1661384"/>
            <a:ext cx="9744075" cy="4457700"/>
          </a:xfrm>
          <a:prstGeom prst="rect">
            <a:avLst/>
          </a:prstGeom>
        </p:spPr>
      </p:pic>
    </p:spTree>
    <p:extLst>
      <p:ext uri="{BB962C8B-B14F-4D97-AF65-F5344CB8AC3E}">
        <p14:creationId xmlns:p14="http://schemas.microsoft.com/office/powerpoint/2010/main" val="885992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33</a:t>
            </a:fld>
            <a:r>
              <a:rPr lang="mr-IN" smtClean="0"/>
              <a:t>/</a:t>
            </a:r>
            <a:endParaRPr lang="mr-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4" name="TextBox 3"/>
          <p:cNvSpPr txBox="1"/>
          <p:nvPr/>
        </p:nvSpPr>
        <p:spPr>
          <a:xfrm>
            <a:off x="393341" y="225044"/>
            <a:ext cx="4042815" cy="887187"/>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600" b="1" i="0" u="none" strike="noStrike" kern="1200" dirty="0" smtClean="0">
                <a:ln>
                  <a:noFill/>
                </a:ln>
                <a:latin typeface="Liberation Serif" pitchFamily="18"/>
                <a:ea typeface="WenQuanYi Zen Hei" pitchFamily="2"/>
                <a:cs typeface="Lohit Hindi" pitchFamily="2"/>
              </a:rPr>
              <a:t>A Challenging </a:t>
            </a:r>
            <a:r>
              <a:rPr lang="en-US" sz="3600" b="1" i="0" u="none" strike="noStrike" kern="1200" dirty="0">
                <a:ln>
                  <a:noFill/>
                </a:ln>
                <a:latin typeface="Liberation Serif" pitchFamily="18"/>
                <a:ea typeface="WenQuanYi Zen Hei" pitchFamily="2"/>
                <a:cs typeface="Lohit Hindi" pitchFamily="2"/>
              </a:rPr>
              <a:t>task.</a:t>
            </a:r>
          </a:p>
        </p:txBody>
      </p:sp>
      <p:grpSp>
        <p:nvGrpSpPr>
          <p:cNvPr id="5" name="Group 4"/>
          <p:cNvGrpSpPr/>
          <p:nvPr/>
        </p:nvGrpSpPr>
        <p:grpSpPr>
          <a:xfrm>
            <a:off x="772762" y="4594056"/>
            <a:ext cx="8645558" cy="2319362"/>
            <a:chOff x="822960" y="4843440"/>
            <a:chExt cx="8595360" cy="2445120"/>
          </a:xfrm>
        </p:grpSpPr>
        <p:pic>
          <p:nvPicPr>
            <p:cNvPr id="6" name="Picture 5"/>
            <p:cNvPicPr>
              <a:picLocks noChangeAspect="1"/>
            </p:cNvPicPr>
            <p:nvPr/>
          </p:nvPicPr>
          <p:blipFill>
            <a:blip r:embed="rId3">
              <a:lum/>
              <a:alphaModFix/>
            </a:blip>
            <a:srcRect/>
            <a:stretch>
              <a:fillRect/>
            </a:stretch>
          </p:blipFill>
          <p:spPr>
            <a:xfrm>
              <a:off x="822960" y="4843440"/>
              <a:ext cx="4169160" cy="2053440"/>
            </a:xfrm>
            <a:prstGeom prst="rect">
              <a:avLst/>
            </a:prstGeom>
            <a:noFill/>
            <a:ln>
              <a:noFill/>
            </a:ln>
          </p:spPr>
        </p:pic>
        <p:pic>
          <p:nvPicPr>
            <p:cNvPr id="7" name="Picture 6"/>
            <p:cNvPicPr>
              <a:picLocks noChangeAspect="1"/>
            </p:cNvPicPr>
            <p:nvPr/>
          </p:nvPicPr>
          <p:blipFill>
            <a:blip r:embed="rId4">
              <a:lum/>
              <a:alphaModFix/>
            </a:blip>
            <a:srcRect/>
            <a:stretch>
              <a:fillRect/>
            </a:stretch>
          </p:blipFill>
          <p:spPr>
            <a:xfrm>
              <a:off x="5213520" y="4843440"/>
              <a:ext cx="4204800" cy="2071080"/>
            </a:xfrm>
            <a:prstGeom prst="rect">
              <a:avLst/>
            </a:prstGeom>
            <a:noFill/>
            <a:ln>
              <a:noFill/>
            </a:ln>
          </p:spPr>
        </p:pic>
        <p:sp>
          <p:nvSpPr>
            <p:cNvPr id="8" name="TextBox 7"/>
            <p:cNvSpPr txBox="1"/>
            <p:nvPr/>
          </p:nvSpPr>
          <p:spPr>
            <a:xfrm>
              <a:off x="1337760" y="689688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Actual data</a:t>
              </a:r>
            </a:p>
          </p:txBody>
        </p:sp>
        <p:sp>
          <p:nvSpPr>
            <p:cNvPr id="9" name="TextBox 8"/>
            <p:cNvSpPr txBox="1"/>
            <p:nvPr/>
          </p:nvSpPr>
          <p:spPr>
            <a:xfrm>
              <a:off x="5743080" y="691452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Synthetic data</a:t>
              </a:r>
            </a:p>
          </p:txBody>
        </p:sp>
      </p:grpSp>
      <p:pic>
        <p:nvPicPr>
          <p:cNvPr id="10" name="Picture 9"/>
          <p:cNvPicPr>
            <a:picLocks noChangeAspect="1"/>
          </p:cNvPicPr>
          <p:nvPr/>
        </p:nvPicPr>
        <p:blipFill>
          <a:blip r:embed="rId5">
            <a:lum/>
            <a:alphaModFix/>
          </a:blip>
          <a:srcRect/>
          <a:stretch>
            <a:fillRect/>
          </a:stretch>
        </p:blipFill>
        <p:spPr>
          <a:xfrm>
            <a:off x="772762" y="1653120"/>
            <a:ext cx="8509783" cy="261210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34</a:t>
            </a:fld>
            <a:r>
              <a:rPr lang="mr-IN" smtClean="0"/>
              <a:t>/</a:t>
            </a:r>
            <a:endParaRPr lang="mr-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35</a:t>
            </a:fld>
            <a:r>
              <a:rPr lang="mr-IN" smtClean="0"/>
              <a:t>/</a:t>
            </a:r>
            <a:endParaRPr lang="mr-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61" y="748146"/>
            <a:ext cx="7298797" cy="558143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extBox 1"/>
          <p:cNvSpPr txBox="1"/>
          <p:nvPr/>
        </p:nvSpPr>
        <p:spPr>
          <a:xfrm>
            <a:off x="590400" y="1071720"/>
            <a:ext cx="8858400" cy="2126180"/>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Previous work.</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They all treat synthetic data as actual ones.[39][87][66][89][90][65]</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36</a:t>
            </a:fld>
            <a:r>
              <a:rPr lang="mr-IN" smtClean="0"/>
              <a:t>/</a:t>
            </a:r>
            <a:endParaRPr lang="mr-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extBox 1"/>
          <p:cNvSpPr txBox="1"/>
          <p:nvPr/>
        </p:nvSpPr>
        <p:spPr>
          <a:xfrm>
            <a:off x="594878" y="343101"/>
            <a:ext cx="8899964" cy="646127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1" i="0" u="none" strike="noStrike" kern="1200" dirty="0">
                <a:ln>
                  <a:noFill/>
                </a:ln>
                <a:latin typeface="Liberation Serif" pitchFamily="18"/>
                <a:ea typeface="WenQuanYi Zen Hei" pitchFamily="2"/>
                <a:cs typeface="Lohit Hindi" pitchFamily="2"/>
              </a:rPr>
              <a:t>The proposed approaches.</a:t>
            </a:r>
          </a:p>
          <a:p>
            <a:pPr marL="914400" lvl="1"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I build features that contain equivalent amount of information between synthetic data and actual data.</a:t>
            </a:r>
          </a:p>
          <a:p>
            <a:pPr marL="457200" marR="0" lvl="0" indent="-457200" rtl="0" hangingPunct="0">
              <a:lnSpc>
                <a:spcPct val="150000"/>
              </a:lnSpc>
              <a:spcBef>
                <a:spcPts val="0"/>
              </a:spcBef>
              <a:spcAft>
                <a:spcPts val="0"/>
              </a:spcAft>
              <a:buSzPct val="45000"/>
              <a:buFont typeface="Wingdings" charset="2"/>
              <a:buChar char="v"/>
              <a:tabLst/>
            </a:pPr>
            <a:r>
              <a:rPr lang="en-US" sz="3200" b="1" i="0" u="none" strike="noStrike" kern="1200" dirty="0">
                <a:ln>
                  <a:noFill/>
                </a:ln>
                <a:latin typeface="Liberation Serif" pitchFamily="18"/>
                <a:ea typeface="WenQuanYi Zen Hei" pitchFamily="2"/>
                <a:cs typeface="Lohit Hindi" pitchFamily="2"/>
              </a:rPr>
              <a:t>Two types of features</a:t>
            </a:r>
          </a:p>
          <a:p>
            <a:pPr marL="914400" lvl="3"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Type I: Ignore additional information in actual data.</a:t>
            </a:r>
          </a:p>
          <a:p>
            <a:pPr marL="914400" lvl="3"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Type II: Compensate additional information for synthetic data.</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37</a:t>
            </a:fld>
            <a:r>
              <a:rPr lang="mr-IN" smtClean="0"/>
              <a:t>/</a:t>
            </a:r>
            <a:endParaRPr lang="mr-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38</a:t>
            </a:fld>
            <a:r>
              <a:rPr lang="mr-IN" smtClean="0"/>
              <a:t>/</a:t>
            </a:r>
            <a:endParaRPr lang="mr-IN"/>
          </a:p>
        </p:txBody>
      </p:sp>
      <p:sp>
        <p:nvSpPr>
          <p:cNvPr id="3" name="TextBox 2"/>
          <p:cNvSpPr txBox="1"/>
          <p:nvPr/>
        </p:nvSpPr>
        <p:spPr>
          <a:xfrm>
            <a:off x="1104625" y="896088"/>
            <a:ext cx="7880465" cy="1354217"/>
          </a:xfrm>
          <a:prstGeom prst="rect">
            <a:avLst/>
          </a:prstGeom>
          <a:noFill/>
        </p:spPr>
        <p:txBody>
          <a:bodyPr wrap="square" rtlCol="0">
            <a:spAutoFit/>
          </a:bodyPr>
          <a:lstStyle/>
          <a:p>
            <a:pPr marL="0" lvl="3" algn="ctr"/>
            <a:r>
              <a:rPr lang="en-US" sz="3200" b="1" dirty="0" smtClean="0">
                <a:latin typeface="Liberation Serif" pitchFamily="18"/>
                <a:ea typeface="WenQuanYi Zen Hei" pitchFamily="2"/>
                <a:cs typeface="Lohit Hindi" pitchFamily="2"/>
              </a:rPr>
              <a:t>Examples of ignoring </a:t>
            </a:r>
            <a:r>
              <a:rPr lang="en-US" sz="3200" b="1" dirty="0">
                <a:latin typeface="Liberation Serif" pitchFamily="18"/>
                <a:ea typeface="WenQuanYi Zen Hei" pitchFamily="2"/>
                <a:cs typeface="Lohit Hindi" pitchFamily="2"/>
              </a:rPr>
              <a:t>additional information in actual data.</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19" y="2250305"/>
            <a:ext cx="8677275" cy="3143250"/>
          </a:xfrm>
          <a:prstGeom prst="rect">
            <a:avLst/>
          </a:prstGeom>
        </p:spPr>
      </p:pic>
      <p:sp>
        <p:nvSpPr>
          <p:cNvPr id="9" name="TextBox 8"/>
          <p:cNvSpPr txBox="1"/>
          <p:nvPr/>
        </p:nvSpPr>
        <p:spPr>
          <a:xfrm>
            <a:off x="2015734" y="5504924"/>
            <a:ext cx="6058244" cy="555622"/>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from satellite images</a:t>
            </a:r>
            <a:endParaRPr lang="en-US" sz="2400" b="0" i="0" u="none" strike="noStrike" kern="1200" dirty="0">
              <a:ln>
                <a:noFill/>
              </a:ln>
              <a:latin typeface="Liberation Serif" pitchFamily="18"/>
              <a:ea typeface="WenQuanYi Zen Hei" pitchFamily="2"/>
              <a:cs typeface="Lohit Hindi" pitchFamily="2"/>
            </a:endParaRPr>
          </a:p>
        </p:txBody>
      </p:sp>
    </p:spTree>
    <p:extLst>
      <p:ext uri="{BB962C8B-B14F-4D97-AF65-F5344CB8AC3E}">
        <p14:creationId xmlns:p14="http://schemas.microsoft.com/office/powerpoint/2010/main" val="612168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extBox 1"/>
          <p:cNvSpPr txBox="1"/>
          <p:nvPr/>
        </p:nvSpPr>
        <p:spPr>
          <a:xfrm>
            <a:off x="590400" y="572960"/>
            <a:ext cx="7127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Satellite image roof style classification.</a:t>
            </a:r>
          </a:p>
        </p:txBody>
      </p:sp>
      <p:grpSp>
        <p:nvGrpSpPr>
          <p:cNvPr id="16" name="Group 15"/>
          <p:cNvGrpSpPr/>
          <p:nvPr/>
        </p:nvGrpSpPr>
        <p:grpSpPr>
          <a:xfrm>
            <a:off x="1179840" y="1475479"/>
            <a:ext cx="7781280" cy="1905224"/>
            <a:chOff x="279179" y="1801800"/>
            <a:chExt cx="9483301" cy="2286000"/>
          </a:xfrm>
        </p:grpSpPr>
        <p:pic>
          <p:nvPicPr>
            <p:cNvPr id="3" name="Picture 2"/>
            <p:cNvPicPr>
              <a:picLocks noChangeAspect="1"/>
            </p:cNvPicPr>
            <p:nvPr/>
          </p:nvPicPr>
          <p:blipFill>
            <a:blip r:embed="rId3">
              <a:lum/>
              <a:alphaModFix/>
            </a:blip>
            <a:srcRect/>
            <a:stretch>
              <a:fillRect/>
            </a:stretch>
          </p:blipFill>
          <p:spPr>
            <a:xfrm>
              <a:off x="279179" y="1821240"/>
              <a:ext cx="4601880" cy="226656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5121000" y="1801800"/>
              <a:ext cx="4641480" cy="2286000"/>
            </a:xfrm>
            <a:prstGeom prst="rect">
              <a:avLst/>
            </a:prstGeom>
            <a:noFill/>
            <a:ln>
              <a:noFill/>
            </a:ln>
          </p:spPr>
        </p:pic>
      </p:grpSp>
      <p:sp>
        <p:nvSpPr>
          <p:cNvPr id="5" name="TextBox 4"/>
          <p:cNvSpPr txBox="1"/>
          <p:nvPr/>
        </p:nvSpPr>
        <p:spPr>
          <a:xfrm>
            <a:off x="1330457" y="3511536"/>
            <a:ext cx="3474720"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Actual data</a:t>
            </a:r>
          </a:p>
        </p:txBody>
      </p:sp>
      <p:sp>
        <p:nvSpPr>
          <p:cNvPr id="6" name="TextBox 5"/>
          <p:cNvSpPr txBox="1"/>
          <p:nvPr/>
        </p:nvSpPr>
        <p:spPr>
          <a:xfrm>
            <a:off x="5215143" y="3515932"/>
            <a:ext cx="3474720"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Synthetic data</a:t>
            </a:r>
          </a:p>
        </p:txBody>
      </p:sp>
      <p:sp>
        <p:nvSpPr>
          <p:cNvPr id="7" name="TextBox 6"/>
          <p:cNvSpPr txBox="1"/>
          <p:nvPr/>
        </p:nvSpPr>
        <p:spPr>
          <a:xfrm>
            <a:off x="590400" y="4356200"/>
            <a:ext cx="8062954"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Features expected:</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Ignore small blobs in actual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the most evident structure of roofs.</a:t>
            </a:r>
          </a:p>
        </p:txBody>
      </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39</a:t>
            </a:fld>
            <a:r>
              <a:rPr lang="mr-IN" smtClean="0"/>
              <a:t>/</a:t>
            </a:r>
            <a:endParaRPr lang="mr-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3" name="TextBox 2"/>
          <p:cNvSpPr txBox="1"/>
          <p:nvPr/>
        </p:nvSpPr>
        <p:spPr>
          <a:xfrm>
            <a:off x="365760" y="1148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Motivation</a:t>
            </a:r>
          </a:p>
        </p:txBody>
      </p:sp>
      <p:sp>
        <p:nvSpPr>
          <p:cNvPr id="4" name="TextBox 3"/>
          <p:cNvSpPr txBox="1"/>
          <p:nvPr/>
        </p:nvSpPr>
        <p:spPr>
          <a:xfrm>
            <a:off x="554400" y="818280"/>
            <a:ext cx="9376560" cy="325044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p:txBody>
      </p:sp>
      <p:sp>
        <p:nvSpPr>
          <p:cNvPr id="5" name="TextBox 4"/>
          <p:cNvSpPr txBox="1"/>
          <p:nvPr/>
        </p:nvSpPr>
        <p:spPr>
          <a:xfrm>
            <a:off x="448260" y="5764889"/>
            <a:ext cx="9193199"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latin typeface="Liberation Serif" pitchFamily="18"/>
              </a:defRPr>
            </a:pPr>
            <a:r>
              <a:rPr lang="en-US" sz="3200" b="0" i="0" u="none" strike="noStrike" kern="1200" dirty="0">
                <a:ln>
                  <a:noFill/>
                </a:ln>
                <a:latin typeface="Liberation Serif" pitchFamily="18"/>
                <a:ea typeface="WenQuanYi Zen Hei" pitchFamily="2"/>
                <a:cs typeface="Lohit Hindi" pitchFamily="2"/>
              </a:rPr>
              <a:t>Model complexity V.S. </a:t>
            </a:r>
            <a:r>
              <a:rPr lang="en-US" sz="3200" b="0" i="0" u="none" strike="noStrike" kern="1200" dirty="0" smtClean="0">
                <a:ln>
                  <a:noFill/>
                </a:ln>
                <a:latin typeface="Liberation Serif" pitchFamily="18"/>
                <a:ea typeface="WenQuanYi Zen Hei" pitchFamily="2"/>
                <a:cs typeface="Lohit Hindi" pitchFamily="2"/>
              </a:rPr>
              <a:t>Accuracy On ImageNet dataset</a:t>
            </a:r>
            <a:endParaRPr lang="en-US" sz="3200" b="0" i="0" u="none" strike="noStrike" kern="1200" dirty="0">
              <a:ln>
                <a:noFill/>
              </a:ln>
              <a:latin typeface="Liberation Serif" pitchFamily="18"/>
              <a:ea typeface="WenQuanYi Zen Hei" pitchFamily="2"/>
              <a:cs typeface="Lohit Hindi" pitchFamily="2"/>
            </a:endParaRPr>
          </a:p>
        </p:txBody>
      </p:sp>
      <p:pic>
        <p:nvPicPr>
          <p:cNvPr id="6" name="Picture 5"/>
          <p:cNvPicPr>
            <a:picLocks noChangeAspect="1"/>
          </p:cNvPicPr>
          <p:nvPr/>
        </p:nvPicPr>
        <p:blipFill>
          <a:blip r:embed="rId3">
            <a:lum/>
            <a:alphaModFix/>
          </a:blip>
          <a:srcRect/>
          <a:stretch>
            <a:fillRect/>
          </a:stretch>
        </p:blipFill>
        <p:spPr>
          <a:xfrm>
            <a:off x="1688399" y="1077480"/>
            <a:ext cx="6358320" cy="4500360"/>
          </a:xfrm>
          <a:prstGeom prst="rect">
            <a:avLst/>
          </a:prstGeom>
          <a:noFill/>
          <a:ln>
            <a:noFill/>
          </a:ln>
        </p:spPr>
      </p:pic>
      <p:sp>
        <p:nvSpPr>
          <p:cNvPr id="7" name="TextBox 6"/>
          <p:cNvSpPr txBox="1"/>
          <p:nvPr/>
        </p:nvSpPr>
        <p:spPr>
          <a:xfrm>
            <a:off x="3361679" y="6859440"/>
            <a:ext cx="7336800" cy="7300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1200">
                <a:latin typeface="Liberation Serif" pitchFamily="18"/>
              </a:defRPr>
            </a:pPr>
            <a:r>
              <a:rPr lang="en-US" sz="1200" b="0" i="0" u="none" strike="noStrike" kern="1200" dirty="0">
                <a:ln>
                  <a:noFill/>
                </a:ln>
                <a:latin typeface="Liberation Serif" pitchFamily="18"/>
                <a:ea typeface="WenQuanYi Zen Hei" pitchFamily="2"/>
                <a:cs typeface="Lohit Hindi" pitchFamily="2"/>
              </a:rPr>
              <a:t>Fig cited from: A. </a:t>
            </a:r>
            <a:r>
              <a:rPr lang="en-US" sz="1200" b="0" i="0" u="none" strike="noStrike" kern="1200" dirty="0" err="1">
                <a:ln>
                  <a:noFill/>
                </a:ln>
                <a:latin typeface="Liberation Serif" pitchFamily="18"/>
                <a:ea typeface="WenQuanYi Zen Hei" pitchFamily="2"/>
                <a:cs typeface="Lohit Hindi" pitchFamily="2"/>
              </a:rPr>
              <a:t>Canziani</a:t>
            </a:r>
            <a:r>
              <a:rPr lang="en-US" sz="1200" b="0" i="0" u="none" strike="noStrike" kern="1200" dirty="0">
                <a:ln>
                  <a:noFill/>
                </a:ln>
                <a:latin typeface="Liberation Serif" pitchFamily="18"/>
                <a:ea typeface="WenQuanYi Zen Hei" pitchFamily="2"/>
                <a:cs typeface="Lohit Hindi" pitchFamily="2"/>
              </a:rPr>
              <a:t> etc. An analysis of deep neural network models for </a:t>
            </a:r>
            <a:r>
              <a:rPr lang="en-US" sz="1200" b="0" i="0" u="none" strike="noStrike" kern="1200" dirty="0" err="1">
                <a:ln>
                  <a:noFill/>
                </a:ln>
                <a:latin typeface="Liberation Serif" pitchFamily="18"/>
                <a:ea typeface="WenQuanYi Zen Hei" pitchFamily="2"/>
                <a:cs typeface="Lohit Hindi" pitchFamily="2"/>
              </a:rPr>
              <a:t>prectical</a:t>
            </a:r>
            <a:r>
              <a:rPr lang="en-US" sz="1200" b="0" i="0" u="none" strike="noStrike" kern="1200" dirty="0">
                <a:ln>
                  <a:noFill/>
                </a:ln>
                <a:latin typeface="Liberation Serif" pitchFamily="18"/>
                <a:ea typeface="WenQuanYi Zen Hei" pitchFamily="2"/>
                <a:cs typeface="Lohit Hindi" pitchFamily="2"/>
              </a:rPr>
              <a:t> applications, 2017</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a:t>
            </a:fld>
            <a:r>
              <a:rPr lang="mr-IN" smtClean="0"/>
              <a:t>/</a:t>
            </a:r>
            <a:endParaRPr lang="mr-I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extBox 1"/>
          <p:cNvSpPr txBox="1"/>
          <p:nvPr/>
        </p:nvSpPr>
        <p:spPr>
          <a:xfrm>
            <a:off x="590400" y="700120"/>
            <a:ext cx="8858400" cy="292216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We proposed a feature called Histogram of Ray (HOR) in [100]</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edge length and direction in [100].</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Translation, scale, rotation invariant.</a:t>
            </a:r>
          </a:p>
        </p:txBody>
      </p:sp>
      <p:pic>
        <p:nvPicPr>
          <p:cNvPr id="3" name="Picture 2"/>
          <p:cNvPicPr>
            <a:picLocks noChangeAspect="1"/>
          </p:cNvPicPr>
          <p:nvPr/>
        </p:nvPicPr>
        <p:blipFill>
          <a:blip r:embed="rId3">
            <a:lum/>
            <a:alphaModFix/>
          </a:blip>
          <a:srcRect/>
          <a:stretch>
            <a:fillRect/>
          </a:stretch>
        </p:blipFill>
        <p:spPr>
          <a:xfrm>
            <a:off x="1374120" y="3377080"/>
            <a:ext cx="7221240" cy="307439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40</a:t>
            </a:fld>
            <a:r>
              <a:rPr lang="mr-IN" smtClean="0"/>
              <a:t>/</a:t>
            </a:r>
            <a:endParaRPr lang="mr-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extBox 1"/>
          <p:cNvSpPr txBox="1"/>
          <p:nvPr/>
        </p:nvSpPr>
        <p:spPr>
          <a:xfrm>
            <a:off x="590400" y="777613"/>
            <a:ext cx="892793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Compare with several well-known image features:</a:t>
            </a:r>
          </a:p>
        </p:txBody>
      </p:sp>
      <p:pic>
        <p:nvPicPr>
          <p:cNvPr id="3" name="Picture 2"/>
          <p:cNvPicPr>
            <a:picLocks noChangeAspect="1"/>
          </p:cNvPicPr>
          <p:nvPr/>
        </p:nvPicPr>
        <p:blipFill>
          <a:blip r:embed="rId3">
            <a:lum/>
            <a:alphaModFix/>
          </a:blip>
          <a:srcRect/>
          <a:stretch>
            <a:fillRect/>
          </a:stretch>
        </p:blipFill>
        <p:spPr>
          <a:xfrm>
            <a:off x="1097280" y="1798213"/>
            <a:ext cx="7944120" cy="3942360"/>
          </a:xfrm>
          <a:prstGeom prst="rect">
            <a:avLst/>
          </a:prstGeom>
          <a:noFill/>
          <a:ln>
            <a:noFill/>
          </a:ln>
        </p:spPr>
      </p:pic>
      <p:sp>
        <p:nvSpPr>
          <p:cNvPr id="5" name="TextBox 4"/>
          <p:cNvSpPr txBox="1"/>
          <p:nvPr/>
        </p:nvSpPr>
        <p:spPr>
          <a:xfrm>
            <a:off x="3749040" y="5688013"/>
            <a:ext cx="347472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F1 score of classification results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41</a:t>
            </a:fld>
            <a:r>
              <a:rPr lang="mr-IN" smtClean="0"/>
              <a:t>/</a:t>
            </a:r>
            <a:endParaRPr lang="mr-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42</a:t>
            </a:fld>
            <a:r>
              <a:rPr lang="mr-IN" smtClean="0"/>
              <a:t>/</a:t>
            </a:r>
            <a:endParaRPr lang="mr-IN"/>
          </a:p>
        </p:txBody>
      </p:sp>
      <p:pic>
        <p:nvPicPr>
          <p:cNvPr id="4" name="Picture 3"/>
          <p:cNvPicPr>
            <a:picLocks noChangeAspect="1"/>
          </p:cNvPicPr>
          <p:nvPr/>
        </p:nvPicPr>
        <p:blipFill>
          <a:blip r:embed="rId2">
            <a:lum/>
            <a:alphaModFix/>
          </a:blip>
          <a:srcRect/>
          <a:stretch>
            <a:fillRect/>
          </a:stretch>
        </p:blipFill>
        <p:spPr>
          <a:xfrm>
            <a:off x="2438817" y="2279852"/>
            <a:ext cx="5212080" cy="2486880"/>
          </a:xfrm>
          <a:prstGeom prst="rect">
            <a:avLst/>
          </a:prstGeom>
          <a:noFill/>
          <a:ln>
            <a:noFill/>
          </a:ln>
        </p:spPr>
      </p:pic>
      <p:sp>
        <p:nvSpPr>
          <p:cNvPr id="5" name="TextBox 4"/>
          <p:cNvSpPr txBox="1"/>
          <p:nvPr/>
        </p:nvSpPr>
        <p:spPr>
          <a:xfrm>
            <a:off x="1104625" y="896088"/>
            <a:ext cx="7880465" cy="1354217"/>
          </a:xfrm>
          <a:prstGeom prst="rect">
            <a:avLst/>
          </a:prstGeom>
          <a:noFill/>
        </p:spPr>
        <p:txBody>
          <a:bodyPr wrap="square" rtlCol="0">
            <a:spAutoFit/>
          </a:bodyPr>
          <a:lstStyle/>
          <a:p>
            <a:pPr marL="457200" lvl="3" algn="ctr" hangingPunct="0">
              <a:buSzPct val="45000"/>
            </a:pPr>
            <a:r>
              <a:rPr lang="en-US" sz="3200" b="1" dirty="0">
                <a:latin typeface="Liberation Serif" pitchFamily="18"/>
                <a:ea typeface="WenQuanYi Zen Hei" pitchFamily="2"/>
                <a:cs typeface="Lohit Hindi" pitchFamily="2"/>
              </a:rPr>
              <a:t>Compensate additional information for synthetic data.</a:t>
            </a:r>
          </a:p>
          <a:p>
            <a:endParaRPr lang="en-US" dirty="0"/>
          </a:p>
        </p:txBody>
      </p:sp>
      <p:sp>
        <p:nvSpPr>
          <p:cNvPr id="6" name="TextBox 5"/>
          <p:cNvSpPr txBox="1"/>
          <p:nvPr/>
        </p:nvSpPr>
        <p:spPr>
          <a:xfrm>
            <a:off x="2015735" y="5092351"/>
            <a:ext cx="6058244" cy="62173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a:t>
            </a:r>
            <a:r>
              <a:rPr lang="en-US" sz="2400" b="0" i="0" u="none" strike="noStrike" kern="1200" smtClean="0">
                <a:ln>
                  <a:noFill/>
                </a:ln>
                <a:latin typeface="Liberation Serif" pitchFamily="18"/>
                <a:ea typeface="WenQuanYi Zen Hei" pitchFamily="2"/>
                <a:cs typeface="Lohit Hindi" pitchFamily="2"/>
              </a:rPr>
              <a:t>from point cloud</a:t>
            </a:r>
            <a:endParaRPr lang="en-US" sz="2400" b="0" i="0" u="none" strike="noStrike" kern="1200" dirty="0">
              <a:ln>
                <a:noFill/>
              </a:ln>
              <a:latin typeface="Liberation Serif" pitchFamily="18"/>
              <a:ea typeface="WenQuanYi Zen Hei" pitchFamily="2"/>
              <a:cs typeface="Lohit Hindi" pitchFamily="2"/>
            </a:endParaRPr>
          </a:p>
        </p:txBody>
      </p:sp>
    </p:spTree>
    <p:extLst>
      <p:ext uri="{BB962C8B-B14F-4D97-AF65-F5344CB8AC3E}">
        <p14:creationId xmlns:p14="http://schemas.microsoft.com/office/powerpoint/2010/main" val="1129069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extBox 1"/>
          <p:cNvSpPr txBox="1"/>
          <p:nvPr/>
        </p:nvSpPr>
        <p:spPr>
          <a:xfrm>
            <a:off x="640276" y="823418"/>
            <a:ext cx="866042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p:txBody>
      </p:sp>
      <p:pic>
        <p:nvPicPr>
          <p:cNvPr id="3" name="Picture 2"/>
          <p:cNvPicPr>
            <a:picLocks noChangeAspect="1"/>
          </p:cNvPicPr>
          <p:nvPr/>
        </p:nvPicPr>
        <p:blipFill>
          <a:blip r:embed="rId3">
            <a:lum/>
            <a:alphaModFix/>
          </a:blip>
          <a:srcRect/>
          <a:stretch>
            <a:fillRect/>
          </a:stretch>
        </p:blipFill>
        <p:spPr>
          <a:xfrm>
            <a:off x="1872915" y="2101778"/>
            <a:ext cx="3023280" cy="2952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6167355" y="2073338"/>
            <a:ext cx="1563480" cy="2980800"/>
          </a:xfrm>
          <a:prstGeom prst="rect">
            <a:avLst/>
          </a:prstGeom>
          <a:noFill/>
          <a:ln>
            <a:noFill/>
          </a:ln>
        </p:spPr>
      </p:pic>
      <p:sp>
        <p:nvSpPr>
          <p:cNvPr id="5" name="TextBox 4"/>
          <p:cNvSpPr txBox="1"/>
          <p:nvPr/>
        </p:nvSpPr>
        <p:spPr>
          <a:xfrm>
            <a:off x="2701636" y="5237017"/>
            <a:ext cx="411480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43</a:t>
            </a:fld>
            <a:r>
              <a:rPr lang="mr-IN" smtClean="0"/>
              <a:t>/</a:t>
            </a:r>
            <a:endParaRPr lang="mr-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extBox 1"/>
          <p:cNvSpPr txBox="1"/>
          <p:nvPr/>
        </p:nvSpPr>
        <p:spPr>
          <a:xfrm>
            <a:off x="590400" y="1072800"/>
            <a:ext cx="8660426"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However, too regular and smooth.</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44</a:t>
            </a:fld>
            <a:r>
              <a:rPr lang="mr-IN" smtClean="0"/>
              <a:t>/</a:t>
            </a:r>
            <a:endParaRPr lang="mr-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extBox 1"/>
          <p:cNvSpPr txBox="1"/>
          <p:nvPr/>
        </p:nvSpPr>
        <p:spPr>
          <a:xfrm>
            <a:off x="590400" y="640540"/>
            <a:ext cx="8985258"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However, too regular and smooth.</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bumpiness as a function of surface slope.</a:t>
            </a:r>
          </a:p>
        </p:txBody>
      </p:sp>
      <p:pic>
        <p:nvPicPr>
          <p:cNvPr id="3" name="Picture 2"/>
          <p:cNvPicPr>
            <a:picLocks noChangeAspect="1"/>
          </p:cNvPicPr>
          <p:nvPr/>
        </p:nvPicPr>
        <p:blipFill>
          <a:blip r:embed="rId3">
            <a:lum/>
            <a:alphaModFix/>
          </a:blip>
          <a:srcRect/>
          <a:stretch>
            <a:fillRect/>
          </a:stretch>
        </p:blipFill>
        <p:spPr>
          <a:xfrm>
            <a:off x="1920239" y="2951020"/>
            <a:ext cx="5959440" cy="310895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45</a:t>
            </a:fld>
            <a:r>
              <a:rPr lang="mr-IN" smtClean="0"/>
              <a:t>/</a:t>
            </a:r>
            <a:endParaRPr lang="mr-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extBox 1"/>
          <p:cNvSpPr txBox="1"/>
          <p:nvPr/>
        </p:nvSpPr>
        <p:spPr>
          <a:xfrm>
            <a:off x="590400" y="1072800"/>
            <a:ext cx="8706000" cy="2922039"/>
          </a:xfrm>
          <a:prstGeom prst="rect">
            <a:avLst/>
          </a:prstGeom>
          <a:noFill/>
          <a:ln>
            <a:noFill/>
          </a:ln>
        </p:spPr>
        <p:txBody>
          <a:bodyPr vert="horz" wrap="square" lIns="90000" tIns="45000" rIns="90000" bIns="45000" anchorCtr="0" compatLnSpc="0">
            <a:spAutoFit/>
          </a:bodyPr>
          <a:lstStyle/>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However, too regular and smooth.</a:t>
            </a:r>
          </a:p>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bumpiness as a function of surface slope.</a:t>
            </a:r>
          </a:p>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Add random noise to synthetic data using knowledge learned.</a:t>
            </a:r>
          </a:p>
        </p:txBody>
      </p:sp>
      <p:pic>
        <p:nvPicPr>
          <p:cNvPr id="3" name="Picture 2"/>
          <p:cNvPicPr>
            <a:picLocks noChangeAspect="1"/>
          </p:cNvPicPr>
          <p:nvPr/>
        </p:nvPicPr>
        <p:blipFill>
          <a:blip r:embed="rId3">
            <a:lum/>
            <a:alphaModFix/>
          </a:blip>
          <a:srcRect/>
          <a:stretch>
            <a:fillRect/>
          </a:stretch>
        </p:blipFill>
        <p:spPr>
          <a:xfrm>
            <a:off x="2103120" y="4466880"/>
            <a:ext cx="1890720" cy="184680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789080" y="4449240"/>
            <a:ext cx="977759" cy="1864440"/>
          </a:xfrm>
          <a:prstGeom prst="rect">
            <a:avLst/>
          </a:prstGeom>
          <a:noFill/>
          <a:ln>
            <a:noFill/>
          </a:ln>
        </p:spPr>
      </p:pic>
      <p:sp>
        <p:nvSpPr>
          <p:cNvPr id="5" name="TextBox 4"/>
          <p:cNvSpPr txBox="1"/>
          <p:nvPr/>
        </p:nvSpPr>
        <p:spPr>
          <a:xfrm>
            <a:off x="3974399" y="6427800"/>
            <a:ext cx="257328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pic>
        <p:nvPicPr>
          <p:cNvPr id="6" name="Picture 5"/>
          <p:cNvPicPr>
            <a:picLocks noChangeAspect="1"/>
          </p:cNvPicPr>
          <p:nvPr/>
        </p:nvPicPr>
        <p:blipFill>
          <a:blip r:embed="rId5">
            <a:lum/>
            <a:alphaModFix/>
          </a:blip>
          <a:srcRect/>
          <a:stretch>
            <a:fillRect/>
          </a:stretch>
        </p:blipFill>
        <p:spPr>
          <a:xfrm>
            <a:off x="6540120" y="4444560"/>
            <a:ext cx="978120" cy="1864800"/>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46</a:t>
            </a:fld>
            <a:r>
              <a:rPr lang="mr-IN" smtClean="0"/>
              <a:t>/</a:t>
            </a:r>
            <a:endParaRPr lang="mr-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grpSp>
        <p:nvGrpSpPr>
          <p:cNvPr id="254" name="Group 253"/>
          <p:cNvGrpSpPr/>
          <p:nvPr/>
        </p:nvGrpSpPr>
        <p:grpSpPr>
          <a:xfrm>
            <a:off x="1728081" y="1143197"/>
            <a:ext cx="6633557" cy="5598327"/>
            <a:chOff x="1554479" y="923040"/>
            <a:chExt cx="6676201" cy="5963760"/>
          </a:xfrm>
        </p:grpSpPr>
        <p:sp>
          <p:nvSpPr>
            <p:cNvPr id="2" name="Freeform: Shape 1"/>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 name="Freeform: Shape 2"/>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Freeform: Shape 43"/>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Freeform: Shape 44"/>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Freeform: Shape 45"/>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Freeform: Shape 46"/>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Freeform: Shape 47"/>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Freeform: Shape 48"/>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Freeform: Shape 49"/>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Freeform: Shape 50"/>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Freeform: Shape 51"/>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3" name="Freeform: Shape 52"/>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4" name="Freeform: Shape 53"/>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5" name="Freeform: Shape 54"/>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6" name="Freeform: Shape 55"/>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7" name="Freeform: Shape 56"/>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8" name="Freeform: Shape 57"/>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Freeform: Shape 60"/>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Freeform: Shape 61"/>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Freeform: Shape 65"/>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Freeform: Shape 66"/>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Freeform: Shape 71"/>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72"/>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73"/>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74"/>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5"/>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Freeform: Shape 76"/>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Freeform: Shape 77"/>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Freeform: Shape 78"/>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5"/>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6"/>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7"/>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94"/>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5"/>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6"/>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102"/>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103"/>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104"/>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5"/>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6"/>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Freeform: Shape 107"/>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Freeform: Shape 108"/>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Freeform: Shape 109"/>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Freeform: Shape 110"/>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Freeform: Shape 111"/>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Freeform: Shape 112"/>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Freeform: Shape 113"/>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Freeform: Shape 114"/>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6" name="Freeform: Shape 115"/>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7" name="Freeform: Shape 116"/>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8" name="Freeform: Shape 117"/>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9" name="Freeform: Shape 118"/>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0" name="Freeform: Shape 119"/>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1" name="Freeform: Shape 120"/>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2" name="Freeform: Shape 121"/>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3" name="Freeform: Shape 122"/>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4" name="Freeform: Shape 123"/>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5" name="Freeform: Shape 124"/>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6" name="Freeform: Shape 125"/>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7" name="Freeform: Shape 126"/>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Freeform: Shape 133"/>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Freeform: Shape 134"/>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Freeform: Shape 135"/>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Freeform: Shape 136"/>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Freeform: Shape 137"/>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Freeform: Shape 138"/>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Freeform: Shape 139"/>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Freeform: Shape 143"/>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Freeform: Shape 144"/>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Freeform: Shape 145"/>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TextBox 146"/>
            <p:cNvSpPr txBox="1"/>
            <p:nvPr/>
          </p:nvSpPr>
          <p:spPr>
            <a:xfrm>
              <a:off x="1985400" y="1543680"/>
              <a:ext cx="276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a:t>
              </a:r>
            </a:p>
          </p:txBody>
        </p:sp>
        <p:sp>
          <p:nvSpPr>
            <p:cNvPr id="148" name="TextBox 147"/>
            <p:cNvSpPr txBox="1"/>
            <p:nvPr/>
          </p:nvSpPr>
          <p:spPr>
            <a:xfrm>
              <a:off x="1991520"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49" name="TextBox 148"/>
            <p:cNvSpPr txBox="1"/>
            <p:nvPr/>
          </p:nvSpPr>
          <p:spPr>
            <a:xfrm>
              <a:off x="2938320" y="1543680"/>
              <a:ext cx="6271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 Edge</a:t>
              </a:r>
            </a:p>
          </p:txBody>
        </p:sp>
        <p:sp>
          <p:nvSpPr>
            <p:cNvPr id="150" name="TextBox 149"/>
            <p:cNvSpPr txBox="1"/>
            <p:nvPr/>
          </p:nvSpPr>
          <p:spPr>
            <a:xfrm>
              <a:off x="3103199"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51" name="TextBox 150"/>
            <p:cNvSpPr txBox="1"/>
            <p:nvPr/>
          </p:nvSpPr>
          <p:spPr>
            <a:xfrm>
              <a:off x="4153679" y="1543680"/>
              <a:ext cx="4032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a:t>
              </a:r>
            </a:p>
          </p:txBody>
        </p:sp>
        <p:sp>
          <p:nvSpPr>
            <p:cNvPr id="152" name="TextBox 151"/>
            <p:cNvSpPr txBox="1"/>
            <p:nvPr/>
          </p:nvSpPr>
          <p:spPr>
            <a:xfrm>
              <a:off x="415836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3" name="TextBox 152"/>
            <p:cNvSpPr txBox="1"/>
            <p:nvPr/>
          </p:nvSpPr>
          <p:spPr>
            <a:xfrm>
              <a:off x="5071320" y="1543680"/>
              <a:ext cx="86327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 Corner</a:t>
              </a:r>
            </a:p>
          </p:txBody>
        </p:sp>
        <p:sp>
          <p:nvSpPr>
            <p:cNvPr id="154" name="TextBox 153"/>
            <p:cNvSpPr txBox="1"/>
            <p:nvPr/>
          </p:nvSpPr>
          <p:spPr>
            <a:xfrm>
              <a:off x="52714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5" name="TextBox 154"/>
            <p:cNvSpPr txBox="1"/>
            <p:nvPr/>
          </p:nvSpPr>
          <p:spPr>
            <a:xfrm>
              <a:off x="6385320" y="1543680"/>
              <a:ext cx="38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a:t>
              </a:r>
            </a:p>
          </p:txBody>
        </p:sp>
        <p:sp>
          <p:nvSpPr>
            <p:cNvPr id="156" name="TextBox 155"/>
            <p:cNvSpPr txBox="1"/>
            <p:nvPr/>
          </p:nvSpPr>
          <p:spPr>
            <a:xfrm>
              <a:off x="638424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7" name="TextBox 156"/>
            <p:cNvSpPr txBox="1"/>
            <p:nvPr/>
          </p:nvSpPr>
          <p:spPr>
            <a:xfrm>
              <a:off x="7286040" y="1543680"/>
              <a:ext cx="84815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 Corner</a:t>
              </a:r>
            </a:p>
          </p:txBody>
        </p:sp>
        <p:sp>
          <p:nvSpPr>
            <p:cNvPr id="158" name="TextBox 157"/>
            <p:cNvSpPr txBox="1"/>
            <p:nvPr/>
          </p:nvSpPr>
          <p:spPr>
            <a:xfrm>
              <a:off x="74962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9" name="TextBox 158"/>
            <p:cNvSpPr txBox="1"/>
            <p:nvPr/>
          </p:nvSpPr>
          <p:spPr>
            <a:xfrm>
              <a:off x="1588320" y="2511000"/>
              <a:ext cx="1143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 Corner</a:t>
              </a:r>
            </a:p>
          </p:txBody>
        </p:sp>
        <p:sp>
          <p:nvSpPr>
            <p:cNvPr id="160" name="TextBox 159"/>
            <p:cNvSpPr txBox="1"/>
            <p:nvPr/>
          </p:nvSpPr>
          <p:spPr>
            <a:xfrm>
              <a:off x="189036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1" name="TextBox 160"/>
            <p:cNvSpPr txBox="1"/>
            <p:nvPr/>
          </p:nvSpPr>
          <p:spPr>
            <a:xfrm>
              <a:off x="2914200" y="2511000"/>
              <a:ext cx="68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a:t>
              </a:r>
            </a:p>
          </p:txBody>
        </p:sp>
        <p:sp>
          <p:nvSpPr>
            <p:cNvPr id="162" name="TextBox 161"/>
            <p:cNvSpPr txBox="1"/>
            <p:nvPr/>
          </p:nvSpPr>
          <p:spPr>
            <a:xfrm>
              <a:off x="30038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3" name="TextBox 162"/>
            <p:cNvSpPr txBox="1"/>
            <p:nvPr/>
          </p:nvSpPr>
          <p:spPr>
            <a:xfrm>
              <a:off x="4136400" y="2511000"/>
              <a:ext cx="44099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L-Joint</a:t>
              </a:r>
            </a:p>
          </p:txBody>
        </p:sp>
        <p:sp>
          <p:nvSpPr>
            <p:cNvPr id="164" name="TextBox 163"/>
            <p:cNvSpPr txBox="1"/>
            <p:nvPr/>
          </p:nvSpPr>
          <p:spPr>
            <a:xfrm>
              <a:off x="411552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5" name="TextBox 164"/>
            <p:cNvSpPr txBox="1"/>
            <p:nvPr/>
          </p:nvSpPr>
          <p:spPr>
            <a:xfrm>
              <a:off x="5128559" y="2511000"/>
              <a:ext cx="703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6" name="TextBox 165"/>
            <p:cNvSpPr txBox="1"/>
            <p:nvPr/>
          </p:nvSpPr>
          <p:spPr>
            <a:xfrm>
              <a:off x="522828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7" name="TextBox 166"/>
            <p:cNvSpPr txBox="1"/>
            <p:nvPr/>
          </p:nvSpPr>
          <p:spPr>
            <a:xfrm>
              <a:off x="6241320" y="2511000"/>
              <a:ext cx="7412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8" name="TextBox 167"/>
            <p:cNvSpPr txBox="1"/>
            <p:nvPr/>
          </p:nvSpPr>
          <p:spPr>
            <a:xfrm>
              <a:off x="6369480" y="2671560"/>
              <a:ext cx="423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Corner</a:t>
              </a:r>
            </a:p>
          </p:txBody>
        </p:sp>
        <p:sp>
          <p:nvSpPr>
            <p:cNvPr id="169" name="TextBox 168"/>
            <p:cNvSpPr txBox="1"/>
            <p:nvPr/>
          </p:nvSpPr>
          <p:spPr>
            <a:xfrm>
              <a:off x="6341760" y="2832119"/>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0" name="TextBox 169"/>
            <p:cNvSpPr txBox="1"/>
            <p:nvPr/>
          </p:nvSpPr>
          <p:spPr>
            <a:xfrm>
              <a:off x="7240320" y="251100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L Joint</a:t>
              </a:r>
            </a:p>
          </p:txBody>
        </p:sp>
        <p:sp>
          <p:nvSpPr>
            <p:cNvPr id="171" name="TextBox 170"/>
            <p:cNvSpPr txBox="1"/>
            <p:nvPr/>
          </p:nvSpPr>
          <p:spPr>
            <a:xfrm>
              <a:off x="74534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2" name="TextBox 171"/>
            <p:cNvSpPr txBox="1"/>
            <p:nvPr/>
          </p:nvSpPr>
          <p:spPr>
            <a:xfrm>
              <a:off x="1916999" y="3638160"/>
              <a:ext cx="425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T-Joint</a:t>
              </a:r>
            </a:p>
          </p:txBody>
        </p:sp>
        <p:sp>
          <p:nvSpPr>
            <p:cNvPr id="173" name="TextBox 172"/>
            <p:cNvSpPr txBox="1"/>
            <p:nvPr/>
          </p:nvSpPr>
          <p:spPr>
            <a:xfrm>
              <a:off x="189648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4" name="TextBox 173"/>
            <p:cNvSpPr txBox="1"/>
            <p:nvPr/>
          </p:nvSpPr>
          <p:spPr>
            <a:xfrm>
              <a:off x="2789640" y="363816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T Joint</a:t>
              </a:r>
            </a:p>
          </p:txBody>
        </p:sp>
        <p:sp>
          <p:nvSpPr>
            <p:cNvPr id="175" name="TextBox 174"/>
            <p:cNvSpPr txBox="1"/>
            <p:nvPr/>
          </p:nvSpPr>
          <p:spPr>
            <a:xfrm>
              <a:off x="300924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6" name="TextBox 175"/>
            <p:cNvSpPr txBox="1"/>
            <p:nvPr/>
          </p:nvSpPr>
          <p:spPr>
            <a:xfrm>
              <a:off x="4129200" y="3638160"/>
              <a:ext cx="4579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X-Joint</a:t>
              </a:r>
            </a:p>
          </p:txBody>
        </p:sp>
        <p:sp>
          <p:nvSpPr>
            <p:cNvPr id="177" name="TextBox 176"/>
            <p:cNvSpPr txBox="1"/>
            <p:nvPr/>
          </p:nvSpPr>
          <p:spPr>
            <a:xfrm>
              <a:off x="411156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78" name="TextBox 177"/>
            <p:cNvSpPr txBox="1"/>
            <p:nvPr/>
          </p:nvSpPr>
          <p:spPr>
            <a:xfrm>
              <a:off x="5005080" y="3638160"/>
              <a:ext cx="973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X Joint</a:t>
              </a:r>
            </a:p>
          </p:txBody>
        </p:sp>
        <p:sp>
          <p:nvSpPr>
            <p:cNvPr id="179" name="TextBox 178"/>
            <p:cNvSpPr txBox="1"/>
            <p:nvPr/>
          </p:nvSpPr>
          <p:spPr>
            <a:xfrm>
              <a:off x="522504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80" name="TextBox 179"/>
            <p:cNvSpPr txBox="1"/>
            <p:nvPr/>
          </p:nvSpPr>
          <p:spPr>
            <a:xfrm>
              <a:off x="6234480" y="3638160"/>
              <a:ext cx="720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a:t>
              </a:r>
            </a:p>
          </p:txBody>
        </p:sp>
        <p:sp>
          <p:nvSpPr>
            <p:cNvPr id="181" name="TextBox 180"/>
            <p:cNvSpPr txBox="1"/>
            <p:nvPr/>
          </p:nvSpPr>
          <p:spPr>
            <a:xfrm>
              <a:off x="6429600"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2" name="TextBox 181"/>
            <p:cNvSpPr txBox="1"/>
            <p:nvPr/>
          </p:nvSpPr>
          <p:spPr>
            <a:xfrm>
              <a:off x="7323120" y="3638160"/>
              <a:ext cx="770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II</a:t>
              </a:r>
            </a:p>
          </p:txBody>
        </p:sp>
        <p:sp>
          <p:nvSpPr>
            <p:cNvPr id="183" name="TextBox 182"/>
            <p:cNvSpPr txBox="1"/>
            <p:nvPr/>
          </p:nvSpPr>
          <p:spPr>
            <a:xfrm>
              <a:off x="7541639"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4" name="TextBox 183"/>
            <p:cNvSpPr txBox="1"/>
            <p:nvPr/>
          </p:nvSpPr>
          <p:spPr>
            <a:xfrm>
              <a:off x="1984680" y="4606200"/>
              <a:ext cx="281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a:t>
              </a:r>
            </a:p>
          </p:txBody>
        </p:sp>
        <p:sp>
          <p:nvSpPr>
            <p:cNvPr id="185" name="TextBox 184"/>
            <p:cNvSpPr txBox="1"/>
            <p:nvPr/>
          </p:nvSpPr>
          <p:spPr>
            <a:xfrm>
              <a:off x="1978920" y="4766399"/>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6" name="TextBox 185"/>
            <p:cNvSpPr txBox="1"/>
            <p:nvPr/>
          </p:nvSpPr>
          <p:spPr>
            <a:xfrm>
              <a:off x="2729520" y="46062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a:t>
              </a:r>
            </a:p>
          </p:txBody>
        </p:sp>
        <p:sp>
          <p:nvSpPr>
            <p:cNvPr id="187" name="TextBox 186"/>
            <p:cNvSpPr txBox="1"/>
            <p:nvPr/>
          </p:nvSpPr>
          <p:spPr>
            <a:xfrm>
              <a:off x="295811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88" name="TextBox 187"/>
            <p:cNvSpPr txBox="1"/>
            <p:nvPr/>
          </p:nvSpPr>
          <p:spPr>
            <a:xfrm>
              <a:off x="3869279"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a:t>
              </a:r>
            </a:p>
          </p:txBody>
        </p:sp>
        <p:sp>
          <p:nvSpPr>
            <p:cNvPr id="189" name="TextBox 188"/>
            <p:cNvSpPr txBox="1"/>
            <p:nvPr/>
          </p:nvSpPr>
          <p:spPr>
            <a:xfrm>
              <a:off x="407016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0" name="TextBox 189"/>
            <p:cNvSpPr txBox="1"/>
            <p:nvPr/>
          </p:nvSpPr>
          <p:spPr>
            <a:xfrm>
              <a:off x="4932360" y="46062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II</a:t>
              </a:r>
            </a:p>
          </p:txBody>
        </p:sp>
        <p:sp>
          <p:nvSpPr>
            <p:cNvPr id="191" name="TextBox 190"/>
            <p:cNvSpPr txBox="1"/>
            <p:nvPr/>
          </p:nvSpPr>
          <p:spPr>
            <a:xfrm>
              <a:off x="518328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2" name="TextBox 191"/>
            <p:cNvSpPr txBox="1"/>
            <p:nvPr/>
          </p:nvSpPr>
          <p:spPr>
            <a:xfrm>
              <a:off x="6071760" y="46062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II</a:t>
              </a:r>
            </a:p>
          </p:txBody>
        </p:sp>
        <p:sp>
          <p:nvSpPr>
            <p:cNvPr id="193" name="TextBox 192"/>
            <p:cNvSpPr txBox="1"/>
            <p:nvPr/>
          </p:nvSpPr>
          <p:spPr>
            <a:xfrm>
              <a:off x="629603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4" name="TextBox 193"/>
            <p:cNvSpPr txBox="1"/>
            <p:nvPr/>
          </p:nvSpPr>
          <p:spPr>
            <a:xfrm>
              <a:off x="7207200"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a:t>
              </a:r>
            </a:p>
          </p:txBody>
        </p:sp>
        <p:sp>
          <p:nvSpPr>
            <p:cNvPr id="195" name="TextBox 194"/>
            <p:cNvSpPr txBox="1"/>
            <p:nvPr/>
          </p:nvSpPr>
          <p:spPr>
            <a:xfrm>
              <a:off x="7403399" y="4766399"/>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6" name="TextBox 195"/>
            <p:cNvSpPr txBox="1"/>
            <p:nvPr/>
          </p:nvSpPr>
          <p:spPr>
            <a:xfrm>
              <a:off x="1617480" y="55728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a:t>
              </a:r>
            </a:p>
          </p:txBody>
        </p:sp>
        <p:sp>
          <p:nvSpPr>
            <p:cNvPr id="197" name="TextBox 196"/>
            <p:cNvSpPr txBox="1"/>
            <p:nvPr/>
          </p:nvSpPr>
          <p:spPr>
            <a:xfrm>
              <a:off x="184031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8" name="TextBox 197"/>
            <p:cNvSpPr txBox="1"/>
            <p:nvPr/>
          </p:nvSpPr>
          <p:spPr>
            <a:xfrm>
              <a:off x="2705760" y="55728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II</a:t>
              </a:r>
            </a:p>
          </p:txBody>
        </p:sp>
        <p:sp>
          <p:nvSpPr>
            <p:cNvPr id="199" name="TextBox 198"/>
            <p:cNvSpPr txBox="1"/>
            <p:nvPr/>
          </p:nvSpPr>
          <p:spPr>
            <a:xfrm>
              <a:off x="295235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0" name="TextBox 199"/>
            <p:cNvSpPr txBox="1"/>
            <p:nvPr/>
          </p:nvSpPr>
          <p:spPr>
            <a:xfrm>
              <a:off x="3845880" y="55728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II</a:t>
              </a:r>
            </a:p>
          </p:txBody>
        </p:sp>
        <p:sp>
          <p:nvSpPr>
            <p:cNvPr id="201" name="TextBox 200"/>
            <p:cNvSpPr txBox="1"/>
            <p:nvPr/>
          </p:nvSpPr>
          <p:spPr>
            <a:xfrm>
              <a:off x="406547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2" name="TextBox 201"/>
            <p:cNvSpPr txBox="1"/>
            <p:nvPr/>
          </p:nvSpPr>
          <p:spPr>
            <a:xfrm>
              <a:off x="5177160" y="5572800"/>
              <a:ext cx="597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Loft Joint</a:t>
              </a:r>
            </a:p>
          </p:txBody>
        </p:sp>
        <p:sp>
          <p:nvSpPr>
            <p:cNvPr id="203" name="TextBox 202"/>
            <p:cNvSpPr txBox="1"/>
            <p:nvPr/>
          </p:nvSpPr>
          <p:spPr>
            <a:xfrm>
              <a:off x="5321160" y="5733000"/>
              <a:ext cx="279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Loft</a:t>
              </a:r>
            </a:p>
          </p:txBody>
        </p:sp>
        <p:sp>
          <p:nvSpPr>
            <p:cNvPr id="204" name="TextBox 203"/>
            <p:cNvSpPr txBox="1"/>
            <p:nvPr/>
          </p:nvSpPr>
          <p:spPr>
            <a:xfrm>
              <a:off x="6133680" y="5572800"/>
              <a:ext cx="9410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a:t>
              </a:r>
            </a:p>
          </p:txBody>
        </p:sp>
        <p:sp>
          <p:nvSpPr>
            <p:cNvPr id="205" name="TextBox 204"/>
            <p:cNvSpPr txBox="1"/>
            <p:nvPr/>
          </p:nvSpPr>
          <p:spPr>
            <a:xfrm>
              <a:off x="630324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6" name="TextBox 205"/>
            <p:cNvSpPr txBox="1"/>
            <p:nvPr/>
          </p:nvSpPr>
          <p:spPr>
            <a:xfrm>
              <a:off x="7222319" y="5572800"/>
              <a:ext cx="991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II</a:t>
              </a:r>
            </a:p>
          </p:txBody>
        </p:sp>
        <p:sp>
          <p:nvSpPr>
            <p:cNvPr id="207" name="TextBox 206"/>
            <p:cNvSpPr txBox="1"/>
            <p:nvPr/>
          </p:nvSpPr>
          <p:spPr>
            <a:xfrm>
              <a:off x="741528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8" name="TextBox 207"/>
            <p:cNvSpPr txBox="1"/>
            <p:nvPr/>
          </p:nvSpPr>
          <p:spPr>
            <a:xfrm>
              <a:off x="1842479" y="6540480"/>
              <a:ext cx="588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Hex Joint</a:t>
              </a:r>
            </a:p>
          </p:txBody>
        </p:sp>
        <p:sp>
          <p:nvSpPr>
            <p:cNvPr id="209" name="TextBox 208"/>
            <p:cNvSpPr txBox="1"/>
            <p:nvPr/>
          </p:nvSpPr>
          <p:spPr>
            <a:xfrm>
              <a:off x="1991520" y="67006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Hex</a:t>
              </a:r>
            </a:p>
          </p:txBody>
        </p:sp>
        <p:sp>
          <p:nvSpPr>
            <p:cNvPr id="210" name="TextBox 209"/>
            <p:cNvSpPr txBox="1"/>
            <p:nvPr/>
          </p:nvSpPr>
          <p:spPr>
            <a:xfrm>
              <a:off x="2725560" y="6540480"/>
              <a:ext cx="1091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Hip Joint</a:t>
              </a:r>
            </a:p>
          </p:txBody>
        </p:sp>
        <p:sp>
          <p:nvSpPr>
            <p:cNvPr id="211" name="TextBox 210"/>
            <p:cNvSpPr txBox="1"/>
            <p:nvPr/>
          </p:nvSpPr>
          <p:spPr>
            <a:xfrm>
              <a:off x="3111479"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sp>
          <p:nvSpPr>
            <p:cNvPr id="212" name="TextBox 211"/>
            <p:cNvSpPr txBox="1"/>
            <p:nvPr/>
          </p:nvSpPr>
          <p:spPr>
            <a:xfrm>
              <a:off x="4080600" y="6540480"/>
              <a:ext cx="564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dirty="0">
                  <a:ln>
                    <a:noFill/>
                  </a:ln>
                  <a:solidFill>
                    <a:srgbClr val="000000"/>
                  </a:solidFill>
                  <a:latin typeface="Liberation Serif" pitchFamily="18"/>
                  <a:ea typeface="WenQuanYi Zen Hei" pitchFamily="2"/>
                  <a:cs typeface="Liberation Serif" pitchFamily="2"/>
                </a:rPr>
                <a:t>Hip Joint</a:t>
              </a:r>
            </a:p>
          </p:txBody>
        </p:sp>
        <p:pic>
          <p:nvPicPr>
            <p:cNvPr id="213" name="Picture 212"/>
            <p:cNvPicPr>
              <a:picLocks noChangeAspect="1"/>
            </p:cNvPicPr>
            <p:nvPr/>
          </p:nvPicPr>
          <p:blipFill>
            <a:blip r:embed="rId3"/>
            <a:stretch>
              <a:fillRect/>
            </a:stretch>
          </p:blipFill>
          <p:spPr>
            <a:xfrm>
              <a:off x="1660319" y="955440"/>
              <a:ext cx="901080" cy="581760"/>
            </a:xfrm>
            <a:prstGeom prst="rect">
              <a:avLst/>
            </a:prstGeom>
            <a:noFill/>
            <a:ln>
              <a:noFill/>
            </a:ln>
          </p:spPr>
        </p:pic>
        <p:pic>
          <p:nvPicPr>
            <p:cNvPr id="214" name="Picture 213"/>
            <p:cNvPicPr>
              <a:picLocks noChangeAspect="1"/>
            </p:cNvPicPr>
            <p:nvPr/>
          </p:nvPicPr>
          <p:blipFill>
            <a:blip r:embed="rId4"/>
            <a:stretch>
              <a:fillRect/>
            </a:stretch>
          </p:blipFill>
          <p:spPr>
            <a:xfrm>
              <a:off x="6111360" y="3050280"/>
              <a:ext cx="901440" cy="582120"/>
            </a:xfrm>
            <a:prstGeom prst="rect">
              <a:avLst/>
            </a:prstGeom>
            <a:noFill/>
            <a:ln>
              <a:noFill/>
            </a:ln>
          </p:spPr>
        </p:pic>
        <p:pic>
          <p:nvPicPr>
            <p:cNvPr id="215" name="Picture 214"/>
            <p:cNvPicPr>
              <a:picLocks noChangeAspect="1"/>
            </p:cNvPicPr>
            <p:nvPr/>
          </p:nvPicPr>
          <p:blipFill>
            <a:blip r:embed="rId5"/>
            <a:stretch>
              <a:fillRect/>
            </a:stretch>
          </p:blipFill>
          <p:spPr>
            <a:xfrm>
              <a:off x="7223399" y="3050280"/>
              <a:ext cx="901080" cy="582120"/>
            </a:xfrm>
            <a:prstGeom prst="rect">
              <a:avLst/>
            </a:prstGeom>
            <a:noFill/>
            <a:ln>
              <a:noFill/>
            </a:ln>
          </p:spPr>
        </p:pic>
        <p:pic>
          <p:nvPicPr>
            <p:cNvPr id="216" name="Picture 215"/>
            <p:cNvPicPr>
              <a:picLocks noChangeAspect="1"/>
            </p:cNvPicPr>
            <p:nvPr/>
          </p:nvPicPr>
          <p:blipFill>
            <a:blip r:embed="rId6"/>
            <a:stretch>
              <a:fillRect/>
            </a:stretch>
          </p:blipFill>
          <p:spPr>
            <a:xfrm>
              <a:off x="2773440" y="4017960"/>
              <a:ext cx="901440" cy="582120"/>
            </a:xfrm>
            <a:prstGeom prst="rect">
              <a:avLst/>
            </a:prstGeom>
            <a:noFill/>
            <a:ln>
              <a:noFill/>
            </a:ln>
          </p:spPr>
        </p:pic>
        <p:pic>
          <p:nvPicPr>
            <p:cNvPr id="217" name="Picture 216"/>
            <p:cNvPicPr>
              <a:picLocks noChangeAspect="1"/>
            </p:cNvPicPr>
            <p:nvPr/>
          </p:nvPicPr>
          <p:blipFill>
            <a:blip r:embed="rId7"/>
            <a:stretch>
              <a:fillRect/>
            </a:stretch>
          </p:blipFill>
          <p:spPr>
            <a:xfrm>
              <a:off x="3885479" y="4017960"/>
              <a:ext cx="901080" cy="582120"/>
            </a:xfrm>
            <a:prstGeom prst="rect">
              <a:avLst/>
            </a:prstGeom>
            <a:noFill/>
            <a:ln>
              <a:noFill/>
            </a:ln>
          </p:spPr>
        </p:pic>
        <p:pic>
          <p:nvPicPr>
            <p:cNvPr id="218" name="Picture 217"/>
            <p:cNvPicPr>
              <a:picLocks noChangeAspect="1"/>
            </p:cNvPicPr>
            <p:nvPr/>
          </p:nvPicPr>
          <p:blipFill>
            <a:blip r:embed="rId8"/>
            <a:stretch>
              <a:fillRect/>
            </a:stretch>
          </p:blipFill>
          <p:spPr>
            <a:xfrm>
              <a:off x="4998600" y="4017960"/>
              <a:ext cx="901080" cy="582120"/>
            </a:xfrm>
            <a:prstGeom prst="rect">
              <a:avLst/>
            </a:prstGeom>
            <a:noFill/>
            <a:ln>
              <a:noFill/>
            </a:ln>
          </p:spPr>
        </p:pic>
        <p:pic>
          <p:nvPicPr>
            <p:cNvPr id="219" name="Picture 218"/>
            <p:cNvPicPr>
              <a:picLocks noChangeAspect="1"/>
            </p:cNvPicPr>
            <p:nvPr/>
          </p:nvPicPr>
          <p:blipFill>
            <a:blip r:embed="rId9"/>
            <a:stretch>
              <a:fillRect/>
            </a:stretch>
          </p:blipFill>
          <p:spPr>
            <a:xfrm>
              <a:off x="6111360" y="4017960"/>
              <a:ext cx="901440" cy="582120"/>
            </a:xfrm>
            <a:prstGeom prst="rect">
              <a:avLst/>
            </a:prstGeom>
            <a:noFill/>
            <a:ln>
              <a:noFill/>
            </a:ln>
          </p:spPr>
        </p:pic>
        <p:pic>
          <p:nvPicPr>
            <p:cNvPr id="220" name="Picture 219"/>
            <p:cNvPicPr>
              <a:picLocks noChangeAspect="1"/>
            </p:cNvPicPr>
            <p:nvPr/>
          </p:nvPicPr>
          <p:blipFill>
            <a:blip r:embed="rId10"/>
            <a:stretch>
              <a:fillRect/>
            </a:stretch>
          </p:blipFill>
          <p:spPr>
            <a:xfrm>
              <a:off x="2773440" y="955440"/>
              <a:ext cx="901440" cy="581760"/>
            </a:xfrm>
            <a:prstGeom prst="rect">
              <a:avLst/>
            </a:prstGeom>
            <a:noFill/>
            <a:ln>
              <a:noFill/>
            </a:ln>
          </p:spPr>
        </p:pic>
        <p:pic>
          <p:nvPicPr>
            <p:cNvPr id="221" name="Picture 220"/>
            <p:cNvPicPr>
              <a:picLocks noChangeAspect="1"/>
            </p:cNvPicPr>
            <p:nvPr/>
          </p:nvPicPr>
          <p:blipFill>
            <a:blip r:embed="rId11"/>
            <a:stretch>
              <a:fillRect/>
            </a:stretch>
          </p:blipFill>
          <p:spPr>
            <a:xfrm>
              <a:off x="3885479" y="955440"/>
              <a:ext cx="901080" cy="581760"/>
            </a:xfrm>
            <a:prstGeom prst="rect">
              <a:avLst/>
            </a:prstGeom>
            <a:noFill/>
            <a:ln>
              <a:noFill/>
            </a:ln>
          </p:spPr>
        </p:pic>
        <p:pic>
          <p:nvPicPr>
            <p:cNvPr id="222" name="Picture 221"/>
            <p:cNvPicPr>
              <a:picLocks noChangeAspect="1"/>
            </p:cNvPicPr>
            <p:nvPr/>
          </p:nvPicPr>
          <p:blipFill>
            <a:blip r:embed="rId12"/>
            <a:stretch>
              <a:fillRect/>
            </a:stretch>
          </p:blipFill>
          <p:spPr>
            <a:xfrm>
              <a:off x="1660319" y="1923119"/>
              <a:ext cx="901080" cy="582120"/>
            </a:xfrm>
            <a:prstGeom prst="rect">
              <a:avLst/>
            </a:prstGeom>
            <a:noFill/>
            <a:ln>
              <a:noFill/>
            </a:ln>
          </p:spPr>
        </p:pic>
        <p:pic>
          <p:nvPicPr>
            <p:cNvPr id="223" name="Picture 222"/>
            <p:cNvPicPr>
              <a:picLocks noChangeAspect="1"/>
            </p:cNvPicPr>
            <p:nvPr/>
          </p:nvPicPr>
          <p:blipFill>
            <a:blip r:embed="rId13"/>
            <a:stretch>
              <a:fillRect/>
            </a:stretch>
          </p:blipFill>
          <p:spPr>
            <a:xfrm>
              <a:off x="4998600" y="955440"/>
              <a:ext cx="901080" cy="581760"/>
            </a:xfrm>
            <a:prstGeom prst="rect">
              <a:avLst/>
            </a:prstGeom>
            <a:noFill/>
            <a:ln>
              <a:noFill/>
            </a:ln>
          </p:spPr>
        </p:pic>
        <p:pic>
          <p:nvPicPr>
            <p:cNvPr id="224" name="Picture 223"/>
            <p:cNvPicPr>
              <a:picLocks noChangeAspect="1"/>
            </p:cNvPicPr>
            <p:nvPr/>
          </p:nvPicPr>
          <p:blipFill>
            <a:blip r:embed="rId14"/>
            <a:stretch>
              <a:fillRect/>
            </a:stretch>
          </p:blipFill>
          <p:spPr>
            <a:xfrm>
              <a:off x="6111360" y="955440"/>
              <a:ext cx="901440" cy="581760"/>
            </a:xfrm>
            <a:prstGeom prst="rect">
              <a:avLst/>
            </a:prstGeom>
            <a:noFill/>
            <a:ln>
              <a:noFill/>
            </a:ln>
          </p:spPr>
        </p:pic>
        <p:pic>
          <p:nvPicPr>
            <p:cNvPr id="225" name="Picture 224"/>
            <p:cNvPicPr>
              <a:picLocks noChangeAspect="1"/>
            </p:cNvPicPr>
            <p:nvPr/>
          </p:nvPicPr>
          <p:blipFill>
            <a:blip r:embed="rId15"/>
            <a:stretch>
              <a:fillRect/>
            </a:stretch>
          </p:blipFill>
          <p:spPr>
            <a:xfrm>
              <a:off x="7223399" y="955440"/>
              <a:ext cx="901080" cy="581760"/>
            </a:xfrm>
            <a:prstGeom prst="rect">
              <a:avLst/>
            </a:prstGeom>
            <a:noFill/>
            <a:ln>
              <a:noFill/>
            </a:ln>
          </p:spPr>
        </p:pic>
        <p:pic>
          <p:nvPicPr>
            <p:cNvPr id="226" name="Picture 225"/>
            <p:cNvPicPr>
              <a:picLocks noChangeAspect="1"/>
            </p:cNvPicPr>
            <p:nvPr/>
          </p:nvPicPr>
          <p:blipFill>
            <a:blip r:embed="rId16"/>
            <a:stretch>
              <a:fillRect/>
            </a:stretch>
          </p:blipFill>
          <p:spPr>
            <a:xfrm>
              <a:off x="2773440" y="1923119"/>
              <a:ext cx="901440" cy="582120"/>
            </a:xfrm>
            <a:prstGeom prst="rect">
              <a:avLst/>
            </a:prstGeom>
            <a:noFill/>
            <a:ln>
              <a:noFill/>
            </a:ln>
          </p:spPr>
        </p:pic>
        <p:pic>
          <p:nvPicPr>
            <p:cNvPr id="227" name="Picture 226"/>
            <p:cNvPicPr>
              <a:picLocks noChangeAspect="1"/>
            </p:cNvPicPr>
            <p:nvPr/>
          </p:nvPicPr>
          <p:blipFill>
            <a:blip r:embed="rId17"/>
            <a:stretch>
              <a:fillRect/>
            </a:stretch>
          </p:blipFill>
          <p:spPr>
            <a:xfrm>
              <a:off x="3885479" y="1923119"/>
              <a:ext cx="901080" cy="582120"/>
            </a:xfrm>
            <a:prstGeom prst="rect">
              <a:avLst/>
            </a:prstGeom>
            <a:noFill/>
            <a:ln>
              <a:noFill/>
            </a:ln>
          </p:spPr>
        </p:pic>
        <p:pic>
          <p:nvPicPr>
            <p:cNvPr id="228" name="Picture 227"/>
            <p:cNvPicPr>
              <a:picLocks noChangeAspect="1"/>
            </p:cNvPicPr>
            <p:nvPr/>
          </p:nvPicPr>
          <p:blipFill>
            <a:blip r:embed="rId18"/>
            <a:stretch>
              <a:fillRect/>
            </a:stretch>
          </p:blipFill>
          <p:spPr>
            <a:xfrm>
              <a:off x="4998600" y="1923119"/>
              <a:ext cx="901080" cy="582120"/>
            </a:xfrm>
            <a:prstGeom prst="rect">
              <a:avLst/>
            </a:prstGeom>
            <a:noFill/>
            <a:ln>
              <a:noFill/>
            </a:ln>
          </p:spPr>
        </p:pic>
        <p:pic>
          <p:nvPicPr>
            <p:cNvPr id="229" name="Picture 228"/>
            <p:cNvPicPr>
              <a:picLocks noChangeAspect="1"/>
            </p:cNvPicPr>
            <p:nvPr/>
          </p:nvPicPr>
          <p:blipFill>
            <a:blip r:embed="rId19"/>
            <a:stretch>
              <a:fillRect/>
            </a:stretch>
          </p:blipFill>
          <p:spPr>
            <a:xfrm>
              <a:off x="6111360" y="1923119"/>
              <a:ext cx="901440" cy="582120"/>
            </a:xfrm>
            <a:prstGeom prst="rect">
              <a:avLst/>
            </a:prstGeom>
            <a:noFill/>
            <a:ln>
              <a:noFill/>
            </a:ln>
          </p:spPr>
        </p:pic>
        <p:pic>
          <p:nvPicPr>
            <p:cNvPr id="230" name="Picture 229"/>
            <p:cNvPicPr>
              <a:picLocks noChangeAspect="1"/>
            </p:cNvPicPr>
            <p:nvPr/>
          </p:nvPicPr>
          <p:blipFill>
            <a:blip r:embed="rId20"/>
            <a:stretch>
              <a:fillRect/>
            </a:stretch>
          </p:blipFill>
          <p:spPr>
            <a:xfrm>
              <a:off x="3885479" y="5952240"/>
              <a:ext cx="901080" cy="582120"/>
            </a:xfrm>
            <a:prstGeom prst="rect">
              <a:avLst/>
            </a:prstGeom>
            <a:noFill/>
            <a:ln>
              <a:noFill/>
            </a:ln>
          </p:spPr>
        </p:pic>
        <p:pic>
          <p:nvPicPr>
            <p:cNvPr id="231" name="Picture 230"/>
            <p:cNvPicPr>
              <a:picLocks noChangeAspect="1"/>
            </p:cNvPicPr>
            <p:nvPr/>
          </p:nvPicPr>
          <p:blipFill>
            <a:blip r:embed="rId21"/>
            <a:stretch>
              <a:fillRect/>
            </a:stretch>
          </p:blipFill>
          <p:spPr>
            <a:xfrm>
              <a:off x="7223399" y="1923119"/>
              <a:ext cx="901080" cy="582120"/>
            </a:xfrm>
            <a:prstGeom prst="rect">
              <a:avLst/>
            </a:prstGeom>
            <a:noFill/>
            <a:ln>
              <a:noFill/>
            </a:ln>
          </p:spPr>
        </p:pic>
        <p:pic>
          <p:nvPicPr>
            <p:cNvPr id="232" name="Picture 231"/>
            <p:cNvPicPr>
              <a:picLocks noChangeAspect="1"/>
            </p:cNvPicPr>
            <p:nvPr/>
          </p:nvPicPr>
          <p:blipFill>
            <a:blip r:embed="rId22"/>
            <a:stretch>
              <a:fillRect/>
            </a:stretch>
          </p:blipFill>
          <p:spPr>
            <a:xfrm>
              <a:off x="7223399" y="4017960"/>
              <a:ext cx="901080" cy="582120"/>
            </a:xfrm>
            <a:prstGeom prst="rect">
              <a:avLst/>
            </a:prstGeom>
            <a:noFill/>
            <a:ln>
              <a:noFill/>
            </a:ln>
          </p:spPr>
        </p:pic>
        <p:pic>
          <p:nvPicPr>
            <p:cNvPr id="233" name="Picture 232"/>
            <p:cNvPicPr>
              <a:picLocks noChangeAspect="1"/>
            </p:cNvPicPr>
            <p:nvPr/>
          </p:nvPicPr>
          <p:blipFill>
            <a:blip r:embed="rId23"/>
            <a:stretch>
              <a:fillRect/>
            </a:stretch>
          </p:blipFill>
          <p:spPr>
            <a:xfrm>
              <a:off x="1660319" y="3050280"/>
              <a:ext cx="901080" cy="582120"/>
            </a:xfrm>
            <a:prstGeom prst="rect">
              <a:avLst/>
            </a:prstGeom>
            <a:noFill/>
            <a:ln>
              <a:noFill/>
            </a:ln>
          </p:spPr>
        </p:pic>
        <p:pic>
          <p:nvPicPr>
            <p:cNvPr id="234" name="Picture 233"/>
            <p:cNvPicPr>
              <a:picLocks noChangeAspect="1"/>
            </p:cNvPicPr>
            <p:nvPr/>
          </p:nvPicPr>
          <p:blipFill>
            <a:blip r:embed="rId24"/>
            <a:stretch>
              <a:fillRect/>
            </a:stretch>
          </p:blipFill>
          <p:spPr>
            <a:xfrm>
              <a:off x="2773440" y="3050280"/>
              <a:ext cx="901440" cy="582120"/>
            </a:xfrm>
            <a:prstGeom prst="rect">
              <a:avLst/>
            </a:prstGeom>
            <a:noFill/>
            <a:ln>
              <a:noFill/>
            </a:ln>
          </p:spPr>
        </p:pic>
        <p:pic>
          <p:nvPicPr>
            <p:cNvPr id="235" name="Picture 234"/>
            <p:cNvPicPr>
              <a:picLocks noChangeAspect="1"/>
            </p:cNvPicPr>
            <p:nvPr/>
          </p:nvPicPr>
          <p:blipFill>
            <a:blip r:embed="rId25"/>
            <a:stretch>
              <a:fillRect/>
            </a:stretch>
          </p:blipFill>
          <p:spPr>
            <a:xfrm>
              <a:off x="3885479" y="3050280"/>
              <a:ext cx="901080" cy="582120"/>
            </a:xfrm>
            <a:prstGeom prst="rect">
              <a:avLst/>
            </a:prstGeom>
            <a:noFill/>
            <a:ln>
              <a:noFill/>
            </a:ln>
          </p:spPr>
        </p:pic>
        <p:pic>
          <p:nvPicPr>
            <p:cNvPr id="236" name="Picture 235"/>
            <p:cNvPicPr>
              <a:picLocks noChangeAspect="1"/>
            </p:cNvPicPr>
            <p:nvPr/>
          </p:nvPicPr>
          <p:blipFill>
            <a:blip r:embed="rId26"/>
            <a:stretch>
              <a:fillRect/>
            </a:stretch>
          </p:blipFill>
          <p:spPr>
            <a:xfrm>
              <a:off x="4998600" y="3050280"/>
              <a:ext cx="901080" cy="582120"/>
            </a:xfrm>
            <a:prstGeom prst="rect">
              <a:avLst/>
            </a:prstGeom>
            <a:noFill/>
            <a:ln>
              <a:noFill/>
            </a:ln>
          </p:spPr>
        </p:pic>
        <p:pic>
          <p:nvPicPr>
            <p:cNvPr id="237" name="Picture 236"/>
            <p:cNvPicPr>
              <a:picLocks noChangeAspect="1"/>
            </p:cNvPicPr>
            <p:nvPr/>
          </p:nvPicPr>
          <p:blipFill>
            <a:blip r:embed="rId27"/>
            <a:stretch>
              <a:fillRect/>
            </a:stretch>
          </p:blipFill>
          <p:spPr>
            <a:xfrm>
              <a:off x="4998600" y="4984920"/>
              <a:ext cx="901080" cy="582120"/>
            </a:xfrm>
            <a:prstGeom prst="rect">
              <a:avLst/>
            </a:prstGeom>
            <a:noFill/>
            <a:ln>
              <a:noFill/>
            </a:ln>
          </p:spPr>
        </p:pic>
        <p:pic>
          <p:nvPicPr>
            <p:cNvPr id="238" name="Picture 237"/>
            <p:cNvPicPr>
              <a:picLocks noChangeAspect="1"/>
            </p:cNvPicPr>
            <p:nvPr/>
          </p:nvPicPr>
          <p:blipFill>
            <a:blip r:embed="rId28"/>
            <a:stretch>
              <a:fillRect/>
            </a:stretch>
          </p:blipFill>
          <p:spPr>
            <a:xfrm>
              <a:off x="1660319" y="4017960"/>
              <a:ext cx="901080" cy="582120"/>
            </a:xfrm>
            <a:prstGeom prst="rect">
              <a:avLst/>
            </a:prstGeom>
            <a:noFill/>
            <a:ln>
              <a:noFill/>
            </a:ln>
          </p:spPr>
        </p:pic>
        <p:pic>
          <p:nvPicPr>
            <p:cNvPr id="239" name="Picture 238"/>
            <p:cNvPicPr>
              <a:picLocks noChangeAspect="1"/>
            </p:cNvPicPr>
            <p:nvPr/>
          </p:nvPicPr>
          <p:blipFill>
            <a:blip r:embed="rId29"/>
            <a:stretch>
              <a:fillRect/>
            </a:stretch>
          </p:blipFill>
          <p:spPr>
            <a:xfrm>
              <a:off x="1660319" y="4984920"/>
              <a:ext cx="901080" cy="582120"/>
            </a:xfrm>
            <a:prstGeom prst="rect">
              <a:avLst/>
            </a:prstGeom>
            <a:noFill/>
            <a:ln>
              <a:noFill/>
            </a:ln>
          </p:spPr>
        </p:pic>
        <p:pic>
          <p:nvPicPr>
            <p:cNvPr id="240" name="Picture 239"/>
            <p:cNvPicPr>
              <a:picLocks noChangeAspect="1"/>
            </p:cNvPicPr>
            <p:nvPr/>
          </p:nvPicPr>
          <p:blipFill>
            <a:blip r:embed="rId30"/>
            <a:stretch>
              <a:fillRect/>
            </a:stretch>
          </p:blipFill>
          <p:spPr>
            <a:xfrm>
              <a:off x="2773440" y="4984920"/>
              <a:ext cx="901440" cy="582120"/>
            </a:xfrm>
            <a:prstGeom prst="rect">
              <a:avLst/>
            </a:prstGeom>
            <a:noFill/>
            <a:ln>
              <a:noFill/>
            </a:ln>
          </p:spPr>
        </p:pic>
        <p:pic>
          <p:nvPicPr>
            <p:cNvPr id="241" name="Picture 240"/>
            <p:cNvPicPr>
              <a:picLocks noChangeAspect="1"/>
            </p:cNvPicPr>
            <p:nvPr/>
          </p:nvPicPr>
          <p:blipFill>
            <a:blip r:embed="rId31"/>
            <a:stretch>
              <a:fillRect/>
            </a:stretch>
          </p:blipFill>
          <p:spPr>
            <a:xfrm>
              <a:off x="6111360" y="4984920"/>
              <a:ext cx="901440" cy="582120"/>
            </a:xfrm>
            <a:prstGeom prst="rect">
              <a:avLst/>
            </a:prstGeom>
            <a:noFill/>
            <a:ln>
              <a:noFill/>
            </a:ln>
          </p:spPr>
        </p:pic>
        <p:pic>
          <p:nvPicPr>
            <p:cNvPr id="242" name="Picture 241"/>
            <p:cNvPicPr>
              <a:picLocks noChangeAspect="1"/>
            </p:cNvPicPr>
            <p:nvPr/>
          </p:nvPicPr>
          <p:blipFill>
            <a:blip r:embed="rId32"/>
            <a:stretch>
              <a:fillRect/>
            </a:stretch>
          </p:blipFill>
          <p:spPr>
            <a:xfrm>
              <a:off x="3885479" y="4984920"/>
              <a:ext cx="901080" cy="582120"/>
            </a:xfrm>
            <a:prstGeom prst="rect">
              <a:avLst/>
            </a:prstGeom>
            <a:noFill/>
            <a:ln>
              <a:noFill/>
            </a:ln>
          </p:spPr>
        </p:pic>
        <p:pic>
          <p:nvPicPr>
            <p:cNvPr id="243" name="Picture 242"/>
            <p:cNvPicPr>
              <a:picLocks noChangeAspect="1"/>
            </p:cNvPicPr>
            <p:nvPr/>
          </p:nvPicPr>
          <p:blipFill>
            <a:blip r:embed="rId33"/>
            <a:stretch>
              <a:fillRect/>
            </a:stretch>
          </p:blipFill>
          <p:spPr>
            <a:xfrm>
              <a:off x="7223399" y="4984920"/>
              <a:ext cx="901080" cy="582120"/>
            </a:xfrm>
            <a:prstGeom prst="rect">
              <a:avLst/>
            </a:prstGeom>
            <a:noFill/>
            <a:ln>
              <a:noFill/>
            </a:ln>
          </p:spPr>
        </p:pic>
        <p:pic>
          <p:nvPicPr>
            <p:cNvPr id="244" name="Picture 243"/>
            <p:cNvPicPr>
              <a:picLocks noChangeAspect="1"/>
            </p:cNvPicPr>
            <p:nvPr/>
          </p:nvPicPr>
          <p:blipFill>
            <a:blip r:embed="rId34"/>
            <a:stretch>
              <a:fillRect/>
            </a:stretch>
          </p:blipFill>
          <p:spPr>
            <a:xfrm>
              <a:off x="2773440" y="5952240"/>
              <a:ext cx="901440" cy="582120"/>
            </a:xfrm>
            <a:prstGeom prst="rect">
              <a:avLst/>
            </a:prstGeom>
            <a:noFill/>
            <a:ln>
              <a:noFill/>
            </a:ln>
          </p:spPr>
        </p:pic>
        <p:pic>
          <p:nvPicPr>
            <p:cNvPr id="245" name="Picture 244"/>
            <p:cNvPicPr>
              <a:picLocks noChangeAspect="1"/>
            </p:cNvPicPr>
            <p:nvPr/>
          </p:nvPicPr>
          <p:blipFill>
            <a:blip r:embed="rId35"/>
            <a:stretch>
              <a:fillRect/>
            </a:stretch>
          </p:blipFill>
          <p:spPr>
            <a:xfrm>
              <a:off x="1660319" y="5952240"/>
              <a:ext cx="901080" cy="582120"/>
            </a:xfrm>
            <a:prstGeom prst="rect">
              <a:avLst/>
            </a:prstGeom>
            <a:noFill/>
            <a:ln>
              <a:noFill/>
            </a:ln>
          </p:spPr>
        </p:pic>
        <p:sp>
          <p:nvSpPr>
            <p:cNvPr id="246" name="TextBox 245"/>
            <p:cNvSpPr txBox="1"/>
            <p:nvPr/>
          </p:nvSpPr>
          <p:spPr>
            <a:xfrm>
              <a:off x="4224600"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grpSp>
      <p:sp>
        <p:nvSpPr>
          <p:cNvPr id="252" name="Footer Placeholder 251"/>
          <p:cNvSpPr>
            <a:spLocks noGrp="1"/>
          </p:cNvSpPr>
          <p:nvPr>
            <p:ph type="ftr" sz="quarter" idx="11"/>
          </p:nvPr>
        </p:nvSpPr>
        <p:spPr/>
        <p:txBody>
          <a:bodyPr/>
          <a:lstStyle/>
          <a:p>
            <a:pPr lvl="0"/>
            <a:r>
              <a:rPr lang="en-US" smtClean="0"/>
              <a:t>Zhang, Xi PhD Defense</a:t>
            </a:r>
            <a:endParaRPr lang="en-US"/>
          </a:p>
        </p:txBody>
      </p:sp>
      <p:sp>
        <p:nvSpPr>
          <p:cNvPr id="253" name="Slide Number Placeholder 252"/>
          <p:cNvSpPr>
            <a:spLocks noGrp="1"/>
          </p:cNvSpPr>
          <p:nvPr>
            <p:ph type="sldNum" sz="quarter" idx="12"/>
          </p:nvPr>
        </p:nvSpPr>
        <p:spPr/>
        <p:txBody>
          <a:bodyPr/>
          <a:lstStyle/>
          <a:p>
            <a:pPr lvl="0"/>
            <a:fld id="{1163934E-6D4A-49A7-BCC2-DF33CF0FAD11}" type="slidenum">
              <a:rPr lang="mr-IN" smtClean="0"/>
              <a:t>47</a:t>
            </a:fld>
            <a:r>
              <a:rPr lang="mr-IN" smtClean="0"/>
              <a:t>/</a:t>
            </a:r>
            <a:endParaRPr lang="mr-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74320" y="2149920"/>
            <a:ext cx="9326880" cy="3318119"/>
          </a:xfrm>
          <a:prstGeom prst="rect">
            <a:avLst/>
          </a:prstGeom>
          <a:noFill/>
          <a:ln>
            <a:noFill/>
          </a:ln>
        </p:spPr>
      </p:pic>
      <p:sp>
        <p:nvSpPr>
          <p:cNvPr id="3" name="TextBox 2"/>
          <p:cNvSpPr txBox="1"/>
          <p:nvPr/>
        </p:nvSpPr>
        <p:spPr>
          <a:xfrm>
            <a:off x="590400" y="1073160"/>
            <a:ext cx="6775294"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Point semantics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48</a:t>
            </a:fld>
            <a:r>
              <a:rPr lang="mr-IN" smtClean="0"/>
              <a:t>/</a:t>
            </a:r>
            <a:endParaRPr lang="mr-I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extBox 1"/>
          <p:cNvSpPr txBox="1"/>
          <p:nvPr/>
        </p:nvSpPr>
        <p:spPr>
          <a:xfrm>
            <a:off x="590400" y="636882"/>
            <a:ext cx="9168480" cy="1418358"/>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Roof style classification results compared to unsupervised approaches.</a:t>
            </a:r>
          </a:p>
        </p:txBody>
      </p:sp>
      <p:pic>
        <p:nvPicPr>
          <p:cNvPr id="3" name="Picture 2"/>
          <p:cNvPicPr>
            <a:picLocks noChangeAspect="1"/>
          </p:cNvPicPr>
          <p:nvPr/>
        </p:nvPicPr>
        <p:blipFill>
          <a:blip r:embed="rId3">
            <a:lum/>
            <a:alphaModFix/>
          </a:blip>
          <a:srcRect/>
          <a:stretch>
            <a:fillRect/>
          </a:stretch>
        </p:blipFill>
        <p:spPr>
          <a:xfrm>
            <a:off x="432000" y="2374920"/>
            <a:ext cx="9326880" cy="4268880"/>
          </a:xfrm>
          <a:prstGeom prst="rect">
            <a:avLst/>
          </a:prstGeom>
          <a:noFill/>
          <a:ln>
            <a:noFill/>
          </a:ln>
        </p:spPr>
      </p:pic>
      <p:sp>
        <p:nvSpPr>
          <p:cNvPr id="9" name="Footer Placeholder 8"/>
          <p:cNvSpPr>
            <a:spLocks noGrp="1"/>
          </p:cNvSpPr>
          <p:nvPr>
            <p:ph type="ftr" sz="quarter" idx="11"/>
          </p:nvPr>
        </p:nvSpPr>
        <p:spPr/>
        <p:txBody>
          <a:bodyPr/>
          <a:lstStyle/>
          <a:p>
            <a:pPr marL="285750" lvl="0" indent="-285750">
              <a:buFont typeface="Wingdings" charset="2"/>
              <a:buChar char="v"/>
            </a:pPr>
            <a:r>
              <a:rPr lang="en-US" smtClean="0"/>
              <a:t>Zhang, Xi PhD Defense</a:t>
            </a:r>
            <a:endParaRPr lang="en-US"/>
          </a:p>
        </p:txBody>
      </p:sp>
      <p:sp>
        <p:nvSpPr>
          <p:cNvPr id="10" name="Slide Number Placeholder 9"/>
          <p:cNvSpPr>
            <a:spLocks noGrp="1"/>
          </p:cNvSpPr>
          <p:nvPr>
            <p:ph type="sldNum" sz="quarter" idx="12"/>
          </p:nvPr>
        </p:nvSpPr>
        <p:spPr/>
        <p:txBody>
          <a:bodyPr/>
          <a:lstStyle/>
          <a:p>
            <a:pPr marL="285750" lvl="0" indent="-285750">
              <a:buFont typeface="Wingdings" charset="2"/>
              <a:buChar char="v"/>
            </a:pPr>
            <a:fld id="{1163934E-6D4A-49A7-BCC2-DF33CF0FAD11}" type="slidenum">
              <a:rPr lang="mr-IN" smtClean="0"/>
              <a:pPr marL="285750" lvl="0" indent="-285750">
                <a:buFont typeface="Wingdings" charset="2"/>
                <a:buChar char="v"/>
              </a:pPr>
              <a:t>49</a:t>
            </a:fld>
            <a:r>
              <a:rPr lang="mr-IN" smtClean="0"/>
              <a:t>/</a:t>
            </a:r>
            <a:endParaRPr lang="mr-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grpSp>
        <p:nvGrpSpPr>
          <p:cNvPr id="2" name="Group 1"/>
          <p:cNvGrpSpPr/>
          <p:nvPr/>
        </p:nvGrpSpPr>
        <p:grpSpPr>
          <a:xfrm>
            <a:off x="1097280" y="3657600"/>
            <a:ext cx="4122360" cy="3108960"/>
            <a:chOff x="1097280" y="3657600"/>
            <a:chExt cx="4122360" cy="3108960"/>
          </a:xfrm>
        </p:grpSpPr>
        <p:sp>
          <p:nvSpPr>
            <p:cNvPr id="3" name="Freeform: Shape 2"/>
            <p:cNvSpPr/>
            <p:nvPr/>
          </p:nvSpPr>
          <p:spPr>
            <a:xfrm>
              <a:off x="1526040" y="4185000"/>
              <a:ext cx="1096200" cy="1138320"/>
            </a:xfrm>
            <a:custGeom>
              <a:avLst/>
              <a:gdLst/>
              <a:ahLst/>
              <a:cxnLst>
                <a:cxn ang="3cd4">
                  <a:pos x="hc" y="t"/>
                </a:cxn>
                <a:cxn ang="cd2">
                  <a:pos x="l" y="vc"/>
                </a:cxn>
                <a:cxn ang="cd4">
                  <a:pos x="hc" y="b"/>
                </a:cxn>
                <a:cxn ang="0">
                  <a:pos x="r" y="vc"/>
                </a:cxn>
              </a:cxnLst>
              <a:rect l="l" t="t" r="r" b="b"/>
              <a:pathLst>
                <a:path w="3046" h="3163">
                  <a:moveTo>
                    <a:pt x="3046" y="0"/>
                  </a:moveTo>
                  <a:cubicBezTo>
                    <a:pt x="2712" y="0"/>
                    <a:pt x="2383" y="54"/>
                    <a:pt x="2067" y="156"/>
                  </a:cubicBezTo>
                  <a:cubicBezTo>
                    <a:pt x="1754" y="258"/>
                    <a:pt x="1454" y="407"/>
                    <a:pt x="1187" y="606"/>
                  </a:cubicBezTo>
                  <a:cubicBezTo>
                    <a:pt x="917" y="800"/>
                    <a:pt x="683" y="1037"/>
                    <a:pt x="486" y="1304"/>
                  </a:cubicBezTo>
                  <a:cubicBezTo>
                    <a:pt x="293" y="1574"/>
                    <a:pt x="140" y="1870"/>
                    <a:pt x="34" y="2184"/>
                  </a:cubicBezTo>
                  <a:cubicBezTo>
                    <a:pt x="23" y="2223"/>
                    <a:pt x="9" y="2261"/>
                    <a:pt x="0" y="2301"/>
                  </a:cubicBezTo>
                  <a:lnTo>
                    <a:pt x="3046" y="3163"/>
                  </a:lnTo>
                  <a:close/>
                </a:path>
              </a:pathLst>
            </a:custGeom>
            <a:solidFill>
              <a:srgbClr val="FFCC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1499759" y="5013000"/>
              <a:ext cx="1122480" cy="310320"/>
            </a:xfrm>
            <a:custGeom>
              <a:avLst/>
              <a:gdLst/>
              <a:ahLst/>
              <a:cxnLst>
                <a:cxn ang="3cd4">
                  <a:pos x="hc" y="t"/>
                </a:cxn>
                <a:cxn ang="cd2">
                  <a:pos x="l" y="vc"/>
                </a:cxn>
                <a:cxn ang="cd4">
                  <a:pos x="hc" y="b"/>
                </a:cxn>
                <a:cxn ang="0">
                  <a:pos x="r" y="vc"/>
                </a:cxn>
              </a:cxnLst>
              <a:rect l="l" t="t" r="r" b="b"/>
              <a:pathLst>
                <a:path w="3119" h="863">
                  <a:moveTo>
                    <a:pt x="73" y="0"/>
                  </a:moveTo>
                  <a:cubicBezTo>
                    <a:pt x="44" y="113"/>
                    <a:pt x="19" y="219"/>
                    <a:pt x="0" y="330"/>
                  </a:cubicBezTo>
                  <a:lnTo>
                    <a:pt x="3119" y="863"/>
                  </a:lnTo>
                  <a:close/>
                </a:path>
              </a:pathLst>
            </a:custGeom>
            <a:solidFill>
              <a:srgbClr val="CFE7F5"/>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1483919" y="5131080"/>
              <a:ext cx="1138320" cy="725399"/>
            </a:xfrm>
            <a:custGeom>
              <a:avLst/>
              <a:gdLst/>
              <a:ahLst/>
              <a:cxnLst>
                <a:cxn ang="3cd4">
                  <a:pos x="hc" y="t"/>
                </a:cxn>
                <a:cxn ang="cd2">
                  <a:pos x="l" y="vc"/>
                </a:cxn>
                <a:cxn ang="cd4">
                  <a:pos x="hc" y="b"/>
                </a:cxn>
                <a:cxn ang="0">
                  <a:pos x="r" y="vc"/>
                </a:cxn>
              </a:cxnLst>
              <a:rect l="l" t="t" r="r" b="b"/>
              <a:pathLst>
                <a:path w="3163" h="2016">
                  <a:moveTo>
                    <a:pt x="44" y="0"/>
                  </a:moveTo>
                  <a:cubicBezTo>
                    <a:pt x="9" y="180"/>
                    <a:pt x="0" y="354"/>
                    <a:pt x="0" y="534"/>
                  </a:cubicBezTo>
                  <a:cubicBezTo>
                    <a:pt x="0" y="868"/>
                    <a:pt x="48" y="1198"/>
                    <a:pt x="151" y="1512"/>
                  </a:cubicBezTo>
                  <a:cubicBezTo>
                    <a:pt x="208" y="1686"/>
                    <a:pt x="281" y="1856"/>
                    <a:pt x="364" y="2016"/>
                  </a:cubicBezTo>
                  <a:lnTo>
                    <a:pt x="3163" y="534"/>
                  </a:lnTo>
                  <a:close/>
                </a:path>
              </a:pathLst>
            </a:custGeom>
            <a:solidFill>
              <a:srgbClr val="FFD32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1614960" y="5323320"/>
              <a:ext cx="1007280" cy="651600"/>
            </a:xfrm>
            <a:custGeom>
              <a:avLst/>
              <a:gdLst/>
              <a:ahLst/>
              <a:cxnLst>
                <a:cxn ang="3cd4">
                  <a:pos x="hc" y="t"/>
                </a:cxn>
                <a:cxn ang="cd2">
                  <a:pos x="l" y="vc"/>
                </a:cxn>
                <a:cxn ang="cd4">
                  <a:pos x="hc" y="b"/>
                </a:cxn>
                <a:cxn ang="0">
                  <a:pos x="r" y="vc"/>
                </a:cxn>
              </a:cxnLst>
              <a:rect l="l" t="t" r="r" b="b"/>
              <a:pathLst>
                <a:path w="2799" h="1811">
                  <a:moveTo>
                    <a:pt x="0" y="1480"/>
                  </a:moveTo>
                  <a:cubicBezTo>
                    <a:pt x="63" y="1597"/>
                    <a:pt x="131" y="1708"/>
                    <a:pt x="203" y="1811"/>
                  </a:cubicBezTo>
                  <a:lnTo>
                    <a:pt x="2799" y="0"/>
                  </a:lnTo>
                  <a:close/>
                </a:path>
              </a:pathLst>
            </a:custGeom>
            <a:solidFill>
              <a:srgbClr val="579D1C"/>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1688040" y="5323320"/>
              <a:ext cx="1453680" cy="1137960"/>
            </a:xfrm>
            <a:custGeom>
              <a:avLst/>
              <a:gdLst/>
              <a:ahLst/>
              <a:cxnLst>
                <a:cxn ang="3cd4">
                  <a:pos x="hc" y="t"/>
                </a:cxn>
                <a:cxn ang="cd2">
                  <a:pos x="l" y="vc"/>
                </a:cxn>
                <a:cxn ang="cd4">
                  <a:pos x="hc" y="b"/>
                </a:cxn>
                <a:cxn ang="0">
                  <a:pos x="r" y="vc"/>
                </a:cxn>
              </a:cxnLst>
              <a:rect l="l" t="t" r="r" b="b"/>
              <a:pathLst>
                <a:path w="4039" h="3162">
                  <a:moveTo>
                    <a:pt x="0" y="1811"/>
                  </a:moveTo>
                  <a:cubicBezTo>
                    <a:pt x="9" y="1830"/>
                    <a:pt x="25" y="1845"/>
                    <a:pt x="34" y="1859"/>
                  </a:cubicBezTo>
                  <a:cubicBezTo>
                    <a:pt x="231" y="2126"/>
                    <a:pt x="467" y="2363"/>
                    <a:pt x="737" y="2556"/>
                  </a:cubicBezTo>
                  <a:cubicBezTo>
                    <a:pt x="1003" y="2755"/>
                    <a:pt x="1304" y="2905"/>
                    <a:pt x="1617" y="3006"/>
                  </a:cubicBezTo>
                  <a:cubicBezTo>
                    <a:pt x="1933" y="3108"/>
                    <a:pt x="2261" y="3162"/>
                    <a:pt x="2591" y="3162"/>
                  </a:cubicBezTo>
                  <a:cubicBezTo>
                    <a:pt x="2926" y="3162"/>
                    <a:pt x="3254" y="3108"/>
                    <a:pt x="3569" y="3006"/>
                  </a:cubicBezTo>
                  <a:cubicBezTo>
                    <a:pt x="3734" y="2953"/>
                    <a:pt x="3889" y="2891"/>
                    <a:pt x="4039" y="2813"/>
                  </a:cubicBezTo>
                  <a:lnTo>
                    <a:pt x="2596" y="0"/>
                  </a:lnTo>
                  <a:close/>
                </a:path>
              </a:pathLst>
            </a:custGeom>
            <a:solidFill>
              <a:srgbClr val="7E002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2622240" y="5323320"/>
              <a:ext cx="610200" cy="1012319"/>
            </a:xfrm>
            <a:custGeom>
              <a:avLst/>
              <a:gdLst/>
              <a:ahLst/>
              <a:cxnLst>
                <a:cxn ang="3cd4">
                  <a:pos x="hc" y="t"/>
                </a:cxn>
                <a:cxn ang="cd2">
                  <a:pos x="l" y="vc"/>
                </a:cxn>
                <a:cxn ang="cd4">
                  <a:pos x="hc" y="b"/>
                </a:cxn>
                <a:cxn ang="0">
                  <a:pos x="r" y="vc"/>
                </a:cxn>
              </a:cxnLst>
              <a:rect l="l" t="t" r="r" b="b"/>
              <a:pathLst>
                <a:path w="1696" h="2813">
                  <a:moveTo>
                    <a:pt x="1442" y="2813"/>
                  </a:moveTo>
                  <a:cubicBezTo>
                    <a:pt x="1530" y="2769"/>
                    <a:pt x="1617" y="2721"/>
                    <a:pt x="1696" y="2667"/>
                  </a:cubicBezTo>
                  <a:lnTo>
                    <a:pt x="0" y="0"/>
                  </a:lnTo>
                  <a:close/>
                </a:path>
              </a:pathLst>
            </a:custGeom>
            <a:solidFill>
              <a:srgbClr val="83CAFF"/>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2622240" y="4194000"/>
              <a:ext cx="1137960" cy="2089080"/>
            </a:xfrm>
            <a:custGeom>
              <a:avLst/>
              <a:gdLst/>
              <a:ahLst/>
              <a:cxnLst>
                <a:cxn ang="3cd4">
                  <a:pos x="hc" y="t"/>
                </a:cxn>
                <a:cxn ang="cd2">
                  <a:pos x="l" y="vc"/>
                </a:cxn>
                <a:cxn ang="cd4">
                  <a:pos x="hc" y="b"/>
                </a:cxn>
                <a:cxn ang="0">
                  <a:pos x="r" y="vc"/>
                </a:cxn>
              </a:cxnLst>
              <a:rect l="l" t="t" r="r" b="b"/>
              <a:pathLst>
                <a:path w="3162" h="5804">
                  <a:moveTo>
                    <a:pt x="1696" y="5804"/>
                  </a:moveTo>
                  <a:cubicBezTo>
                    <a:pt x="1754" y="5772"/>
                    <a:pt x="1807" y="5732"/>
                    <a:pt x="1855" y="5693"/>
                  </a:cubicBezTo>
                  <a:cubicBezTo>
                    <a:pt x="2127" y="5500"/>
                    <a:pt x="2359" y="5263"/>
                    <a:pt x="2556" y="4996"/>
                  </a:cubicBezTo>
                  <a:cubicBezTo>
                    <a:pt x="2752" y="4730"/>
                    <a:pt x="2901" y="4429"/>
                    <a:pt x="3008" y="4115"/>
                  </a:cubicBezTo>
                  <a:cubicBezTo>
                    <a:pt x="3109" y="3801"/>
                    <a:pt x="3162" y="3472"/>
                    <a:pt x="3162" y="3138"/>
                  </a:cubicBezTo>
                  <a:cubicBezTo>
                    <a:pt x="3162" y="2809"/>
                    <a:pt x="3109" y="2474"/>
                    <a:pt x="3008" y="2160"/>
                  </a:cubicBezTo>
                  <a:cubicBezTo>
                    <a:pt x="2901" y="1845"/>
                    <a:pt x="2752" y="1549"/>
                    <a:pt x="2556" y="1278"/>
                  </a:cubicBezTo>
                  <a:cubicBezTo>
                    <a:pt x="2359" y="1011"/>
                    <a:pt x="2127" y="774"/>
                    <a:pt x="1855" y="581"/>
                  </a:cubicBezTo>
                  <a:cubicBezTo>
                    <a:pt x="1589" y="381"/>
                    <a:pt x="1289" y="231"/>
                    <a:pt x="974" y="131"/>
                  </a:cubicBezTo>
                  <a:cubicBezTo>
                    <a:pt x="781" y="68"/>
                    <a:pt x="587" y="23"/>
                    <a:pt x="382" y="0"/>
                  </a:cubicBezTo>
                  <a:lnTo>
                    <a:pt x="0" y="3138"/>
                  </a:lnTo>
                  <a:close/>
                </a:path>
              </a:pathLst>
            </a:custGeom>
            <a:solidFill>
              <a:srgbClr val="0084D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TextBox 13"/>
            <p:cNvSpPr txBox="1"/>
            <p:nvPr/>
          </p:nvSpPr>
          <p:spPr>
            <a:xfrm>
              <a:off x="1563839" y="4184639"/>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21%</a:t>
              </a:r>
            </a:p>
          </p:txBody>
        </p:sp>
        <p:sp>
          <p:nvSpPr>
            <p:cNvPr id="15" name="TextBox 14"/>
            <p:cNvSpPr txBox="1"/>
            <p:nvPr/>
          </p:nvSpPr>
          <p:spPr>
            <a:xfrm>
              <a:off x="1203119" y="49968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6" name="TextBox 15"/>
            <p:cNvSpPr txBox="1"/>
            <p:nvPr/>
          </p:nvSpPr>
          <p:spPr>
            <a:xfrm>
              <a:off x="1097280" y="5456880"/>
              <a:ext cx="365399"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1 0%</a:t>
              </a:r>
            </a:p>
          </p:txBody>
        </p:sp>
        <p:sp>
          <p:nvSpPr>
            <p:cNvPr id="17" name="TextBox 16"/>
            <p:cNvSpPr txBox="1"/>
            <p:nvPr/>
          </p:nvSpPr>
          <p:spPr>
            <a:xfrm>
              <a:off x="1351800" y="6007680"/>
              <a:ext cx="23292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8" name="TextBox 17"/>
            <p:cNvSpPr txBox="1"/>
            <p:nvPr/>
          </p:nvSpPr>
          <p:spPr>
            <a:xfrm>
              <a:off x="2167560" y="6550920"/>
              <a:ext cx="3204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23%</a:t>
              </a:r>
            </a:p>
          </p:txBody>
        </p:sp>
        <p:sp>
          <p:nvSpPr>
            <p:cNvPr id="19" name="TextBox 18"/>
            <p:cNvSpPr txBox="1"/>
            <p:nvPr/>
          </p:nvSpPr>
          <p:spPr>
            <a:xfrm>
              <a:off x="3224880" y="642564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0" name="TextBox 19"/>
            <p:cNvSpPr txBox="1"/>
            <p:nvPr/>
          </p:nvSpPr>
          <p:spPr>
            <a:xfrm>
              <a:off x="3804120" y="4996800"/>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39%</a:t>
              </a:r>
            </a:p>
          </p:txBody>
        </p:sp>
        <p:sp>
          <p:nvSpPr>
            <p:cNvPr id="21" name="TextBox 20"/>
            <p:cNvSpPr txBox="1"/>
            <p:nvPr/>
          </p:nvSpPr>
          <p:spPr>
            <a:xfrm>
              <a:off x="2742119" y="39456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2" name="Straight Connector 21"/>
            <p:cNvSpPr/>
            <p:nvPr/>
          </p:nvSpPr>
          <p:spPr>
            <a:xfrm flipV="1">
              <a:off x="2724840" y="4116960"/>
              <a:ext cx="16199"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Straight Connector 22"/>
            <p:cNvSpPr/>
            <p:nvPr/>
          </p:nvSpPr>
          <p:spPr>
            <a:xfrm flipH="1" flipV="1">
              <a:off x="2651760" y="4111920"/>
              <a:ext cx="3960"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TextBox 23"/>
            <p:cNvSpPr txBox="1"/>
            <p:nvPr/>
          </p:nvSpPr>
          <p:spPr>
            <a:xfrm>
              <a:off x="2414520" y="3940560"/>
              <a:ext cx="234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5" name="TextBox 24"/>
            <p:cNvSpPr txBox="1"/>
            <p:nvPr/>
          </p:nvSpPr>
          <p:spPr>
            <a:xfrm>
              <a:off x="2216160" y="3657600"/>
              <a:ext cx="961200" cy="303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300" b="1" i="0" u="none" strike="noStrike" kern="1200">
                  <a:ln>
                    <a:noFill/>
                  </a:ln>
                  <a:solidFill>
                    <a:srgbClr val="1A1A1A"/>
                  </a:solidFill>
                  <a:latin typeface="Times" pitchFamily="18"/>
                  <a:ea typeface="WenQuanYi Zen Hei" pitchFamily="2"/>
                  <a:cs typeface="Times" pitchFamily="2"/>
                </a:rPr>
                <a:t>Chicago</a:t>
              </a:r>
            </a:p>
          </p:txBody>
        </p:sp>
        <p:sp>
          <p:nvSpPr>
            <p:cNvPr id="26" name="Freeform: Shape 25"/>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CC99"/>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CFE7F5"/>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D32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579D1C"/>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7E002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83CAF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solidFill>
              <a:srgbClr val="0084D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TextBox 43"/>
            <p:cNvSpPr txBox="1"/>
            <p:nvPr/>
          </p:nvSpPr>
          <p:spPr>
            <a:xfrm>
              <a:off x="4302720" y="4178519"/>
              <a:ext cx="43595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FLAT</a:t>
              </a:r>
            </a:p>
          </p:txBody>
        </p:sp>
        <p:sp>
          <p:nvSpPr>
            <p:cNvPr id="45" name="TextBox 44"/>
            <p:cNvSpPr txBox="1"/>
            <p:nvPr/>
          </p:nvSpPr>
          <p:spPr>
            <a:xfrm>
              <a:off x="4302720" y="4425840"/>
              <a:ext cx="45504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SHED</a:t>
              </a:r>
            </a:p>
          </p:txBody>
        </p:sp>
        <p:sp>
          <p:nvSpPr>
            <p:cNvPr id="46" name="TextBox 45"/>
            <p:cNvSpPr txBox="1"/>
            <p:nvPr/>
          </p:nvSpPr>
          <p:spPr>
            <a:xfrm>
              <a:off x="4302720" y="4674600"/>
              <a:ext cx="2811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HIP</a:t>
              </a:r>
            </a:p>
          </p:txBody>
        </p:sp>
        <p:sp>
          <p:nvSpPr>
            <p:cNvPr id="47" name="TextBox 46"/>
            <p:cNvSpPr txBox="1"/>
            <p:nvPr/>
          </p:nvSpPr>
          <p:spPr>
            <a:xfrm>
              <a:off x="4302720" y="4921920"/>
              <a:ext cx="3585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HEX</a:t>
              </a:r>
            </a:p>
          </p:txBody>
        </p:sp>
        <p:sp>
          <p:nvSpPr>
            <p:cNvPr id="48" name="TextBox 47"/>
            <p:cNvSpPr txBox="1"/>
            <p:nvPr/>
          </p:nvSpPr>
          <p:spPr>
            <a:xfrm>
              <a:off x="4302720" y="5171400"/>
              <a:ext cx="5799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GABLE</a:t>
              </a:r>
            </a:p>
          </p:txBody>
        </p:sp>
        <p:sp>
          <p:nvSpPr>
            <p:cNvPr id="49" name="TextBox 48"/>
            <p:cNvSpPr txBox="1"/>
            <p:nvPr/>
          </p:nvSpPr>
          <p:spPr>
            <a:xfrm>
              <a:off x="4302720" y="5420520"/>
              <a:ext cx="801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PYRAMID</a:t>
              </a:r>
            </a:p>
          </p:txBody>
        </p:sp>
        <p:sp>
          <p:nvSpPr>
            <p:cNvPr id="50" name="TextBox 49"/>
            <p:cNvSpPr txBox="1"/>
            <p:nvPr/>
          </p:nvSpPr>
          <p:spPr>
            <a:xfrm>
              <a:off x="4302720" y="5668200"/>
              <a:ext cx="9169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UNKNOWN</a:t>
              </a:r>
            </a:p>
          </p:txBody>
        </p:sp>
        <p:sp>
          <p:nvSpPr>
            <p:cNvPr id="51" name="TextBox 50"/>
            <p:cNvSpPr txBox="1"/>
            <p:nvPr/>
          </p:nvSpPr>
          <p:spPr>
            <a:xfrm>
              <a:off x="4302720" y="5918040"/>
              <a:ext cx="86903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MANSARD</a:t>
              </a:r>
            </a:p>
          </p:txBody>
        </p:sp>
        <p:sp>
          <p:nvSpPr>
            <p:cNvPr id="52" name="TextBox 51"/>
            <p:cNvSpPr txBox="1"/>
            <p:nvPr/>
          </p:nvSpPr>
          <p:spPr>
            <a:xfrm>
              <a:off x="4302720" y="6165000"/>
              <a:ext cx="71424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CURVED</a:t>
              </a:r>
            </a:p>
          </p:txBody>
        </p:sp>
      </p:grpSp>
      <p:sp>
        <p:nvSpPr>
          <p:cNvPr id="53" name="TextBox 52"/>
          <p:cNvSpPr txBox="1"/>
          <p:nvPr/>
        </p:nvSpPr>
        <p:spPr>
          <a:xfrm>
            <a:off x="554400" y="817919"/>
            <a:ext cx="8809519" cy="3187560"/>
          </a:xfrm>
          <a:prstGeom prst="rect">
            <a:avLst/>
          </a:prstGeom>
          <a:noFill/>
          <a:ln>
            <a:noFill/>
          </a:ln>
        </p:spPr>
        <p:txBody>
          <a:bodyPr vert="horz" wrap="square" lIns="90000" tIns="45000" rIns="90000" bIns="45000" anchorCtr="0" compatLnSpc="0">
            <a:spAutoFit/>
          </a:bodyPr>
          <a:lstStyle/>
          <a:p>
            <a:pPr marL="514350" marR="0" lvl="0" indent="-514350" rtl="0" hangingPunct="0">
              <a:lnSpc>
                <a:spcPct val="150000"/>
              </a:lnSpc>
              <a:spcBef>
                <a:spcPts val="0"/>
              </a:spcBef>
              <a:spcAft>
                <a:spcPts val="0"/>
              </a:spcAft>
              <a:buAutoNum type="arabicParenR"/>
              <a:tabLst/>
            </a:pPr>
            <a:r>
              <a:rPr lang="en-US" sz="2800" b="0" i="0" u="none" strike="noStrike" kern="1200" dirty="0" smtClean="0">
                <a:ln>
                  <a:noFill/>
                </a:ln>
                <a:latin typeface="Liberation Serif" pitchFamily="18"/>
                <a:ea typeface="WenQuanYi Zen Hei" pitchFamily="2"/>
                <a:cs typeface="Lohit Hindi" pitchFamily="2"/>
              </a:rPr>
              <a:t>To </a:t>
            </a:r>
            <a:r>
              <a:rPr lang="en-US" sz="2800" b="0" i="0" u="none" strike="noStrike" kern="1200" dirty="0">
                <a:ln>
                  <a:noFill/>
                </a:ln>
                <a:latin typeface="Liberation Serif" pitchFamily="18"/>
                <a:ea typeface="WenQuanYi Zen Hei" pitchFamily="2"/>
                <a:cs typeface="Lohit Hindi" pitchFamily="2"/>
              </a:rPr>
              <a:t>gain a good performance of a machine learning process, </a:t>
            </a:r>
            <a:r>
              <a:rPr lang="en-US" sz="2800" b="0" i="0" u="none" strike="noStrike" kern="1200" dirty="0" smtClean="0">
                <a:ln>
                  <a:noFill/>
                </a:ln>
                <a:latin typeface="Liberation Serif" pitchFamily="18"/>
                <a:ea typeface="WenQuanYi Zen Hei" pitchFamily="2"/>
                <a:cs typeface="Lohit Hindi" pitchFamily="2"/>
              </a:rPr>
              <a:t>more </a:t>
            </a:r>
            <a:r>
              <a:rPr lang="en-US" sz="2800" b="0" i="0" u="none" strike="noStrike" kern="1200" dirty="0">
                <a:ln>
                  <a:noFill/>
                </a:ln>
                <a:latin typeface="Liberation Serif" pitchFamily="18"/>
                <a:ea typeface="WenQuanYi Zen Hei" pitchFamily="2"/>
                <a:cs typeface="Lohit Hindi" pitchFamily="2"/>
              </a:rPr>
              <a:t>high quality data is always </a:t>
            </a:r>
            <a:r>
              <a:rPr lang="en-US" sz="2800" b="0" i="0" u="none" strike="noStrike" kern="1200" dirty="0" smtClean="0">
                <a:ln>
                  <a:noFill/>
                </a:ln>
                <a:latin typeface="Liberation Serif" pitchFamily="18"/>
                <a:ea typeface="WenQuanYi Zen Hei" pitchFamily="2"/>
                <a:cs typeface="Lohit Hindi" pitchFamily="2"/>
              </a:rPr>
              <a:t>desired.</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cases (absolute </a:t>
            </a:r>
            <a:r>
              <a:rPr lang="en-US" sz="2800" b="0" i="0" u="none" strike="noStrike" kern="1200" dirty="0" smtClean="0">
                <a:ln>
                  <a:noFill/>
                </a:ln>
                <a:latin typeface="Liberation Serif" pitchFamily="18"/>
                <a:ea typeface="WenQuanYi Zen Hei" pitchFamily="2"/>
                <a:cs typeface="Lohit Hindi" pitchFamily="2"/>
              </a:rPr>
              <a:t>rarity)</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classes (relative rarity)</a:t>
            </a:r>
          </a:p>
          <a:p>
            <a:pPr marL="0" marR="0" lvl="0" indent="0" rtl="0" hangingPunct="0">
              <a:lnSpc>
                <a:spcPct val="150000"/>
              </a:lnSpc>
              <a:spcBef>
                <a:spcPts val="0"/>
              </a:spcBef>
              <a:spcAft>
                <a:spcPts val="0"/>
              </a:spcAft>
              <a:buNone/>
              <a:tabLst/>
            </a:pPr>
            <a:endParaRPr lang="en-US" sz="2800" b="0" i="0" u="none" strike="noStrike" kern="1200" dirty="0">
              <a:ln>
                <a:noFill/>
              </a:ln>
              <a:latin typeface="Liberation Serif" pitchFamily="18"/>
              <a:ea typeface="WenQuanYi Zen Hei" pitchFamily="2"/>
              <a:cs typeface="Lohit Hindi" pitchFamily="2"/>
            </a:endParaRPr>
          </a:p>
        </p:txBody>
      </p:sp>
      <p:pic>
        <p:nvPicPr>
          <p:cNvPr id="54" name="Picture 53"/>
          <p:cNvPicPr>
            <a:picLocks noChangeAspect="1"/>
          </p:cNvPicPr>
          <p:nvPr/>
        </p:nvPicPr>
        <p:blipFill>
          <a:blip r:embed="rId3">
            <a:lum/>
            <a:alphaModFix/>
          </a:blip>
          <a:srcRect/>
          <a:stretch>
            <a:fillRect/>
          </a:stretch>
        </p:blipFill>
        <p:spPr>
          <a:xfrm>
            <a:off x="6195240" y="5134320"/>
            <a:ext cx="2194560" cy="1551240"/>
          </a:xfrm>
          <a:prstGeom prst="rect">
            <a:avLst/>
          </a:prstGeom>
          <a:noFill/>
          <a:ln>
            <a:noFill/>
          </a:ln>
        </p:spPr>
      </p:pic>
      <p:pic>
        <p:nvPicPr>
          <p:cNvPr id="55" name="Picture 54"/>
          <p:cNvPicPr>
            <a:picLocks noChangeAspect="1"/>
          </p:cNvPicPr>
          <p:nvPr/>
        </p:nvPicPr>
        <p:blipFill>
          <a:blip r:embed="rId4">
            <a:lum/>
            <a:alphaModFix/>
          </a:blip>
          <a:srcRect/>
          <a:stretch>
            <a:fillRect/>
          </a:stretch>
        </p:blipFill>
        <p:spPr>
          <a:xfrm>
            <a:off x="6101639" y="3566160"/>
            <a:ext cx="2402280" cy="1097280"/>
          </a:xfrm>
          <a:prstGeom prst="rect">
            <a:avLst/>
          </a:prstGeom>
          <a:noFill/>
          <a:ln>
            <a:noFill/>
          </a:ln>
        </p:spPr>
      </p:pic>
      <p:sp>
        <p:nvSpPr>
          <p:cNvPr id="56" name="TextBox 55"/>
          <p:cNvSpPr txBox="1"/>
          <p:nvPr/>
        </p:nvSpPr>
        <p:spPr>
          <a:xfrm>
            <a:off x="6400799" y="466632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Curved</a:t>
            </a:r>
          </a:p>
        </p:txBody>
      </p:sp>
      <p:sp>
        <p:nvSpPr>
          <p:cNvPr id="57" name="TextBox 56"/>
          <p:cNvSpPr txBox="1"/>
          <p:nvPr/>
        </p:nvSpPr>
        <p:spPr>
          <a:xfrm>
            <a:off x="6400799" y="668556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Mansard</a:t>
            </a:r>
          </a:p>
        </p:txBody>
      </p:sp>
      <p:sp>
        <p:nvSpPr>
          <p:cNvPr id="62" name="Footer Placeholder 61"/>
          <p:cNvSpPr>
            <a:spLocks noGrp="1"/>
          </p:cNvSpPr>
          <p:nvPr>
            <p:ph type="ftr" sz="quarter" idx="11"/>
          </p:nvPr>
        </p:nvSpPr>
        <p:spPr/>
        <p:txBody>
          <a:bodyPr/>
          <a:lstStyle/>
          <a:p>
            <a:pPr lvl="0"/>
            <a:r>
              <a:rPr lang="en-US" smtClean="0"/>
              <a:t>Zhang, Xi PhD Defense</a:t>
            </a:r>
            <a:endParaRPr lang="en-US"/>
          </a:p>
        </p:txBody>
      </p:sp>
      <p:sp>
        <p:nvSpPr>
          <p:cNvPr id="63" name="Slide Number Placeholder 62"/>
          <p:cNvSpPr>
            <a:spLocks noGrp="1"/>
          </p:cNvSpPr>
          <p:nvPr>
            <p:ph type="sldNum" sz="quarter" idx="12"/>
          </p:nvPr>
        </p:nvSpPr>
        <p:spPr/>
        <p:txBody>
          <a:bodyPr/>
          <a:lstStyle/>
          <a:p>
            <a:pPr lvl="0"/>
            <a:fld id="{1163934E-6D4A-49A7-BCC2-DF33CF0FAD11}" type="slidenum">
              <a:rPr lang="mr-IN" smtClean="0"/>
              <a:t>5</a:t>
            </a:fld>
            <a:r>
              <a:rPr lang="mr-IN" smtClean="0"/>
              <a:t>/</a:t>
            </a:r>
            <a:endParaRPr lang="mr-I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50</a:t>
            </a:fld>
            <a:r>
              <a:rPr lang="mr-IN" smtClean="0"/>
              <a:t>/</a:t>
            </a:r>
            <a:endParaRPr lang="mr-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extBox 1"/>
          <p:cNvSpPr txBox="1"/>
          <p:nvPr/>
        </p:nvSpPr>
        <p:spPr>
          <a:xfrm>
            <a:off x="366480" y="11666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Eliminate Synthetic Gap</a:t>
            </a:r>
          </a:p>
        </p:txBody>
      </p:sp>
      <p:sp>
        <p:nvSpPr>
          <p:cNvPr id="4" name="TextBox 3"/>
          <p:cNvSpPr txBox="1"/>
          <p:nvPr/>
        </p:nvSpPr>
        <p:spPr>
          <a:xfrm>
            <a:off x="590400" y="1073160"/>
            <a:ext cx="9235440" cy="7642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45000"/>
              <a:buFont typeface="StarSymbol"/>
              <a:buChar char="●"/>
              <a:tabLst/>
            </a:pPr>
            <a:r>
              <a:rPr lang="en-US" sz="3200" b="0" i="0" u="none" strike="noStrike" kern="1200">
                <a:ln>
                  <a:noFill/>
                </a:ln>
                <a:latin typeface="Liberation Serif" pitchFamily="18"/>
                <a:ea typeface="WenQuanYi Zen Hei" pitchFamily="2"/>
                <a:cs typeface="Lohit Hindi" pitchFamily="2"/>
              </a:rPr>
              <a:t>Synthetic gap.</a:t>
            </a:r>
          </a:p>
        </p:txBody>
      </p:sp>
      <p:pic>
        <p:nvPicPr>
          <p:cNvPr id="5" name="Picture 4"/>
          <p:cNvPicPr>
            <a:picLocks noChangeAspect="1"/>
          </p:cNvPicPr>
          <p:nvPr/>
        </p:nvPicPr>
        <p:blipFill>
          <a:blip r:embed="rId3">
            <a:lum/>
            <a:alphaModFix/>
          </a:blip>
          <a:srcRect/>
          <a:stretch>
            <a:fillRect/>
          </a:stretch>
        </p:blipFill>
        <p:spPr>
          <a:xfrm>
            <a:off x="290880" y="2490480"/>
            <a:ext cx="5516640" cy="2447280"/>
          </a:xfrm>
          <a:prstGeom prst="rect">
            <a:avLst/>
          </a:prstGeom>
          <a:noFill/>
          <a:ln>
            <a:noFill/>
          </a:ln>
        </p:spPr>
      </p:pic>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51</a:t>
            </a:fld>
            <a:r>
              <a:rPr lang="mr-IN" smtClean="0"/>
              <a:t>/</a:t>
            </a:r>
            <a:endParaRPr lang="mr-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520" y="1915011"/>
            <a:ext cx="4186332" cy="370993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extBox 1"/>
          <p:cNvSpPr txBox="1"/>
          <p:nvPr/>
        </p:nvSpPr>
        <p:spPr>
          <a:xfrm>
            <a:off x="590400" y="1073520"/>
            <a:ext cx="9121636" cy="4337811"/>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Previous work.</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Eliminate distribution means in Kernel Reproducing Hilbert Space (KRHS). [12][46]</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Subspace alignment. [35][24]</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Deep neural network using KRHS as domain loss. [32][19]</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52</a:t>
            </a:fld>
            <a:r>
              <a:rPr lang="mr-IN" smtClean="0"/>
              <a:t>/</a:t>
            </a:r>
            <a:endParaRPr lang="mr-I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extBox 1"/>
          <p:cNvSpPr txBox="1"/>
          <p:nvPr/>
        </p:nvSpPr>
        <p:spPr>
          <a:xfrm>
            <a:off x="590400" y="1073520"/>
            <a:ext cx="6820755"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 proposed approach.</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Multi-Channel </a:t>
            </a:r>
            <a:r>
              <a:rPr lang="en-US" sz="3200" b="0" i="0" u="none" strike="noStrike" kern="1200" dirty="0" err="1">
                <a:ln>
                  <a:noFill/>
                </a:ln>
                <a:latin typeface="Liberation Serif" pitchFamily="18"/>
                <a:ea typeface="WenQuanYi Zen Hei" pitchFamily="2"/>
                <a:cs typeface="Lohit Hindi" pitchFamily="2"/>
              </a:rPr>
              <a:t>Autoencoder</a:t>
            </a:r>
            <a:r>
              <a:rPr lang="en-US" sz="3200" b="0" i="0" u="none" strike="noStrike" kern="1200" dirty="0">
                <a:ln>
                  <a:noFill/>
                </a:ln>
                <a:latin typeface="Liberation Serif" pitchFamily="18"/>
                <a:ea typeface="WenQuanYi Zen Hei" pitchFamily="2"/>
                <a:cs typeface="Lohit Hindi" pitchFamily="2"/>
              </a:rPr>
              <a:t> (MCAE)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53</a:t>
            </a:fld>
            <a:r>
              <a:rPr lang="mr-IN" smtClean="0"/>
              <a:t>/</a:t>
            </a:r>
            <a:endParaRPr lang="mr-I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extBox 1"/>
          <p:cNvSpPr txBox="1"/>
          <p:nvPr/>
        </p:nvSpPr>
        <p:spPr>
          <a:xfrm>
            <a:off x="590400" y="965520"/>
            <a:ext cx="4560072"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Traditional </a:t>
            </a:r>
            <a:r>
              <a:rPr lang="en-US" sz="3200" b="0" i="0" u="none" strike="noStrike" kern="1200" dirty="0" err="1">
                <a:ln>
                  <a:noFill/>
                </a:ln>
                <a:latin typeface="Liberation Serif" pitchFamily="18"/>
                <a:ea typeface="WenQuanYi Zen Hei" pitchFamily="2"/>
                <a:cs typeface="Lohit Hindi" pitchFamily="2"/>
              </a:rPr>
              <a:t>autoencoder</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822960" y="2086560"/>
            <a:ext cx="3809520" cy="423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881600" y="1995120"/>
            <a:ext cx="4536720" cy="453672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54</a:t>
            </a:fld>
            <a:r>
              <a:rPr lang="mr-IN" smtClean="0"/>
              <a:t>/</a:t>
            </a:r>
            <a:endParaRPr lang="mr-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TextBox 1"/>
          <p:cNvSpPr txBox="1"/>
          <p:nvPr/>
        </p:nvSpPr>
        <p:spPr>
          <a:xfrm>
            <a:off x="590400" y="965520"/>
            <a:ext cx="4176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 proposed MCAE</a:t>
            </a:r>
          </a:p>
        </p:txBody>
      </p:sp>
      <p:sp>
        <p:nvSpPr>
          <p:cNvPr id="3" name="TextBox 2"/>
          <p:cNvSpPr txBox="1"/>
          <p:nvPr/>
        </p:nvSpPr>
        <p:spPr>
          <a:xfrm>
            <a:off x="1280159"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Basic structure</a:t>
            </a:r>
          </a:p>
        </p:txBody>
      </p:sp>
      <p:sp>
        <p:nvSpPr>
          <p:cNvPr id="4" name="TextBox 3"/>
          <p:cNvSpPr txBox="1"/>
          <p:nvPr/>
        </p:nvSpPr>
        <p:spPr>
          <a:xfrm>
            <a:off x="6356160"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Stacked up</a:t>
            </a:r>
          </a:p>
        </p:txBody>
      </p:sp>
      <p:sp>
        <p:nvSpPr>
          <p:cNvPr id="5" name="Freeform: Shape 4"/>
          <p:cNvSpPr/>
          <p:nvPr/>
        </p:nvSpPr>
        <p:spPr>
          <a:xfrm>
            <a:off x="2747160" y="520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2747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01572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1903320" y="520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19033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1700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1886760" y="360180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1886760"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153880" y="3870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2978639" y="360180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2978639"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3246840" y="386855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112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2661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2928239"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1807199"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1807199"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207396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2127240" y="205488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212724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239436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287720" y="205488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28772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1556639"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3598200" y="205344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59820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865319" y="232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2759039"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2759039"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302724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Straight Connector 34"/>
          <p:cNvSpPr/>
          <p:nvPr/>
        </p:nvSpPr>
        <p:spPr>
          <a:xfrm flipH="1" flipV="1">
            <a:off x="1422719" y="2321640"/>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Straight Connector 35"/>
          <p:cNvSpPr/>
          <p:nvPr/>
        </p:nvSpPr>
        <p:spPr>
          <a:xfrm flipV="1">
            <a:off x="2020679" y="2321640"/>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Straight Connector 36"/>
          <p:cNvSpPr/>
          <p:nvPr/>
        </p:nvSpPr>
        <p:spPr>
          <a:xfrm flipH="1" flipV="1">
            <a:off x="1422719" y="2321640"/>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Straight Connector 37"/>
          <p:cNvSpPr/>
          <p:nvPr/>
        </p:nvSpPr>
        <p:spPr>
          <a:xfrm flipH="1" flipV="1">
            <a:off x="2262240" y="2321640"/>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Straight Connector 38"/>
          <p:cNvSpPr/>
          <p:nvPr/>
        </p:nvSpPr>
        <p:spPr>
          <a:xfrm flipH="1">
            <a:off x="2020679" y="2321640"/>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a:off x="2020679" y="2320560"/>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a:off x="2894040" y="2321640"/>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V="1">
            <a:off x="3113639" y="2320560"/>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a:off x="1941839" y="3870000"/>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V="1">
            <a:off x="1941839" y="3868559"/>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a:off x="2020679" y="3870000"/>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flipV="1">
            <a:off x="2796120" y="3868559"/>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TextBox 46"/>
          <p:cNvSpPr txBox="1"/>
          <p:nvPr/>
        </p:nvSpPr>
        <p:spPr>
          <a:xfrm>
            <a:off x="3300120" y="4284000"/>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48" name="TextBox 47"/>
          <p:cNvSpPr txBox="1"/>
          <p:nvPr/>
        </p:nvSpPr>
        <p:spPr>
          <a:xfrm>
            <a:off x="3398040" y="4367880"/>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49" name="TextBox 48"/>
          <p:cNvSpPr txBox="1"/>
          <p:nvPr/>
        </p:nvSpPr>
        <p:spPr>
          <a:xfrm>
            <a:off x="1076040" y="3005640"/>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0" name="TextBox 49"/>
          <p:cNvSpPr txBox="1"/>
          <p:nvPr/>
        </p:nvSpPr>
        <p:spPr>
          <a:xfrm>
            <a:off x="1185480" y="3116880"/>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1" name="TextBox 50"/>
          <p:cNvSpPr txBox="1"/>
          <p:nvPr/>
        </p:nvSpPr>
        <p:spPr>
          <a:xfrm>
            <a:off x="1185480" y="2961000"/>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2" name="TextBox 51"/>
          <p:cNvSpPr txBox="1"/>
          <p:nvPr/>
        </p:nvSpPr>
        <p:spPr>
          <a:xfrm>
            <a:off x="3668040" y="3056040"/>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3779640" y="3167640"/>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4" name="TextBox 53"/>
          <p:cNvSpPr txBox="1"/>
          <p:nvPr/>
        </p:nvSpPr>
        <p:spPr>
          <a:xfrm>
            <a:off x="3779640" y="3011760"/>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55" name="TextBox 54"/>
          <p:cNvSpPr txBox="1"/>
          <p:nvPr/>
        </p:nvSpPr>
        <p:spPr>
          <a:xfrm>
            <a:off x="1484999" y="5481000"/>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56" name="TextBox 55"/>
          <p:cNvSpPr txBox="1"/>
          <p:nvPr/>
        </p:nvSpPr>
        <p:spPr>
          <a:xfrm>
            <a:off x="1560960" y="5534640"/>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57" name="TextBox 56"/>
          <p:cNvSpPr txBox="1"/>
          <p:nvPr/>
        </p:nvSpPr>
        <p:spPr>
          <a:xfrm>
            <a:off x="2725200" y="5476320"/>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58" name="Freeform: Shape 57"/>
          <p:cNvSpPr/>
          <p:nvPr/>
        </p:nvSpPr>
        <p:spPr>
          <a:xfrm>
            <a:off x="1728360" y="205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172836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19954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Straight Connector 60"/>
          <p:cNvSpPr/>
          <p:nvPr/>
        </p:nvSpPr>
        <p:spPr>
          <a:xfrm flipH="1" flipV="1">
            <a:off x="1861560" y="2317680"/>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Straight Connector 61"/>
          <p:cNvSpPr/>
          <p:nvPr/>
        </p:nvSpPr>
        <p:spPr>
          <a:xfrm flipH="1" flipV="1">
            <a:off x="1861560" y="2317680"/>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3178800" y="205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317880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344736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a:off x="3113639" y="2317680"/>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a:off x="2020679" y="2317680"/>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2459520" y="3598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2726280" y="386567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Straight Connector 72"/>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Straight Connector 73"/>
          <p:cNvSpPr/>
          <p:nvPr/>
        </p:nvSpPr>
        <p:spPr>
          <a:xfrm flipH="1" flipV="1">
            <a:off x="2262240" y="2321640"/>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Straight Connector 74"/>
          <p:cNvSpPr/>
          <p:nvPr/>
        </p:nvSpPr>
        <p:spPr>
          <a:xfrm flipH="1">
            <a:off x="2593080" y="2321640"/>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Straight Connector 75"/>
          <p:cNvSpPr/>
          <p:nvPr/>
        </p:nvSpPr>
        <p:spPr>
          <a:xfrm flipH="1">
            <a:off x="2593080" y="2317680"/>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a:off x="2593080" y="2320560"/>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a:off x="1941839" y="3865679"/>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a:off x="2593080" y="3865679"/>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31984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3198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58840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23416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234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50092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Straight Connector 85"/>
          <p:cNvSpPr/>
          <p:nvPr/>
        </p:nvSpPr>
        <p:spPr>
          <a:xfrm flipH="1">
            <a:off x="2369160" y="3865679"/>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Straight Connector 86"/>
          <p:cNvSpPr/>
          <p:nvPr/>
        </p:nvSpPr>
        <p:spPr>
          <a:xfrm flipV="1">
            <a:off x="2369160" y="3868559"/>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Straight Connector 87"/>
          <p:cNvSpPr/>
          <p:nvPr/>
        </p:nvSpPr>
        <p:spPr>
          <a:xfrm>
            <a:off x="2020679" y="3870000"/>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317412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3174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34426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08844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0884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35520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Straight Connector 94"/>
          <p:cNvSpPr/>
          <p:nvPr/>
        </p:nvSpPr>
        <p:spPr>
          <a:xfrm flipH="1" flipV="1">
            <a:off x="3113639" y="3868559"/>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Straight Connector 95"/>
          <p:cNvSpPr/>
          <p:nvPr/>
        </p:nvSpPr>
        <p:spPr>
          <a:xfrm>
            <a:off x="2591280" y="3865679"/>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Straight Connector 96"/>
          <p:cNvSpPr/>
          <p:nvPr/>
        </p:nvSpPr>
        <p:spPr>
          <a:xfrm>
            <a:off x="2020679" y="3868559"/>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860759" y="205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860759"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11278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976560"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97656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Straight Connector 102"/>
          <p:cNvSpPr/>
          <p:nvPr/>
        </p:nvSpPr>
        <p:spPr>
          <a:xfrm flipH="1" flipV="1">
            <a:off x="995760" y="2317680"/>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Straight Connector 103"/>
          <p:cNvSpPr/>
          <p:nvPr/>
        </p:nvSpPr>
        <p:spPr>
          <a:xfrm flipH="1" flipV="1">
            <a:off x="995760" y="2317680"/>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Straight Connector 104"/>
          <p:cNvSpPr/>
          <p:nvPr/>
        </p:nvSpPr>
        <p:spPr>
          <a:xfrm flipH="1" flipV="1">
            <a:off x="995760" y="2317680"/>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Straight Connector 105"/>
          <p:cNvSpPr/>
          <p:nvPr/>
        </p:nvSpPr>
        <p:spPr>
          <a:xfrm flipH="1">
            <a:off x="2020679" y="2320560"/>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Straight Connector 106"/>
          <p:cNvSpPr/>
          <p:nvPr/>
        </p:nvSpPr>
        <p:spPr>
          <a:xfrm flipH="1">
            <a:off x="2593080" y="2320560"/>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V="1">
            <a:off x="3113639" y="2320560"/>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1861560" y="2317680"/>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TextBox 109"/>
          <p:cNvSpPr txBox="1"/>
          <p:nvPr/>
        </p:nvSpPr>
        <p:spPr>
          <a:xfrm>
            <a:off x="2799000" y="5530320"/>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1" name="TextBox 110"/>
          <p:cNvSpPr txBox="1"/>
          <p:nvPr/>
        </p:nvSpPr>
        <p:spPr>
          <a:xfrm rot="5400000">
            <a:off x="4505580" y="4170420"/>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2" name="TextBox 111"/>
          <p:cNvSpPr txBox="1"/>
          <p:nvPr/>
        </p:nvSpPr>
        <p:spPr>
          <a:xfrm rot="5400000">
            <a:off x="4520520" y="43329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3" name="TextBox 112"/>
          <p:cNvSpPr txBox="1"/>
          <p:nvPr/>
        </p:nvSpPr>
        <p:spPr>
          <a:xfrm rot="5400000">
            <a:off x="4527540" y="447462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4" name="TextBox 113"/>
          <p:cNvSpPr txBox="1"/>
          <p:nvPr/>
        </p:nvSpPr>
        <p:spPr>
          <a:xfrm rot="5400000">
            <a:off x="4520700" y="461502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15" name="TextBox 114"/>
          <p:cNvSpPr txBox="1"/>
          <p:nvPr/>
        </p:nvSpPr>
        <p:spPr>
          <a:xfrm rot="5400000">
            <a:off x="4520880" y="4763160"/>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16" name="TextBox 115"/>
          <p:cNvSpPr txBox="1"/>
          <p:nvPr/>
        </p:nvSpPr>
        <p:spPr>
          <a:xfrm rot="5400000">
            <a:off x="4564800" y="4865400"/>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17" name="TextBox 116"/>
          <p:cNvSpPr txBox="1"/>
          <p:nvPr/>
        </p:nvSpPr>
        <p:spPr>
          <a:xfrm rot="5400000">
            <a:off x="4520700" y="49692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4520700" y="511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19" name="TextBox 118"/>
          <p:cNvSpPr txBox="1"/>
          <p:nvPr/>
        </p:nvSpPr>
        <p:spPr>
          <a:xfrm rot="5400000">
            <a:off x="4498380" y="2537100"/>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0" name="TextBox 119"/>
          <p:cNvSpPr txBox="1"/>
          <p:nvPr/>
        </p:nvSpPr>
        <p:spPr>
          <a:xfrm rot="5400000">
            <a:off x="4520700" y="27077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1" name="TextBox 120"/>
          <p:cNvSpPr txBox="1"/>
          <p:nvPr/>
        </p:nvSpPr>
        <p:spPr>
          <a:xfrm rot="5400000">
            <a:off x="4527540" y="284886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2" name="TextBox 121"/>
          <p:cNvSpPr txBox="1"/>
          <p:nvPr/>
        </p:nvSpPr>
        <p:spPr>
          <a:xfrm rot="5400000">
            <a:off x="4520520" y="298944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3" name="TextBox 122"/>
          <p:cNvSpPr txBox="1"/>
          <p:nvPr/>
        </p:nvSpPr>
        <p:spPr>
          <a:xfrm rot="5400000">
            <a:off x="4520700" y="313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4" name="TextBox 123"/>
          <p:cNvSpPr txBox="1"/>
          <p:nvPr/>
        </p:nvSpPr>
        <p:spPr>
          <a:xfrm rot="5400000">
            <a:off x="4564980" y="3240180"/>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5" name="TextBox 124"/>
          <p:cNvSpPr txBox="1"/>
          <p:nvPr/>
        </p:nvSpPr>
        <p:spPr>
          <a:xfrm rot="5400000">
            <a:off x="4520700" y="33420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6" name="TextBox 125"/>
          <p:cNvSpPr txBox="1"/>
          <p:nvPr/>
        </p:nvSpPr>
        <p:spPr>
          <a:xfrm rot="5400000">
            <a:off x="4520520" y="34905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7" name="Freeform: Shape 126"/>
          <p:cNvSpPr/>
          <p:nvPr/>
        </p:nvSpPr>
        <p:spPr>
          <a:xfrm>
            <a:off x="4206240" y="263520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4206600" y="425556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5912999" y="1995120"/>
            <a:ext cx="3346919" cy="3748680"/>
          </a:xfrm>
          <a:custGeom>
            <a:avLst/>
            <a:gdLst/>
            <a:ahLst/>
            <a:cxnLst>
              <a:cxn ang="3cd4">
                <a:pos x="hc" y="t"/>
              </a:cxn>
              <a:cxn ang="cd2">
                <a:pos x="l" y="vc"/>
              </a:cxn>
              <a:cxn ang="cd4">
                <a:pos x="hc" y="b"/>
              </a:cxn>
              <a:cxn ang="0">
                <a:pos x="r" y="vc"/>
              </a:cxn>
            </a:cxnLst>
            <a:rect l="l" t="t" r="r" b="b"/>
            <a:pathLst>
              <a:path w="9298" h="10414">
                <a:moveTo>
                  <a:pt x="0" y="0"/>
                </a:moveTo>
                <a:lnTo>
                  <a:pt x="9298" y="0"/>
                </a:lnTo>
                <a:lnTo>
                  <a:pt x="9298" y="10414"/>
                </a:lnTo>
                <a:lnTo>
                  <a:pt x="0" y="10414"/>
                </a:lnTo>
                <a:close/>
              </a:path>
            </a:pathLst>
          </a:custGeom>
          <a:solidFill>
            <a:srgbClr val="FFFFFF"/>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6327360" y="2989800"/>
            <a:ext cx="26640" cy="1800"/>
          </a:xfrm>
          <a:custGeom>
            <a:avLst/>
            <a:gdLst/>
            <a:ahLst/>
            <a:cxnLst>
              <a:cxn ang="3cd4">
                <a:pos x="hc" y="t"/>
              </a:cxn>
              <a:cxn ang="cd2">
                <a:pos x="l" y="vc"/>
              </a:cxn>
              <a:cxn ang="cd4">
                <a:pos x="hc" y="b"/>
              </a:cxn>
              <a:cxn ang="0">
                <a:pos x="r" y="vc"/>
              </a:cxn>
            </a:cxnLst>
            <a:rect l="l" t="t" r="r" b="b"/>
            <a:pathLst>
              <a:path w="75" h="6">
                <a:moveTo>
                  <a:pt x="75" y="0"/>
                </a:moveTo>
                <a:cubicBezTo>
                  <a:pt x="48" y="0"/>
                  <a:pt x="20" y="0"/>
                  <a:pt x="0" y="6"/>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6235920" y="3008160"/>
            <a:ext cx="26640" cy="9720"/>
          </a:xfrm>
          <a:custGeom>
            <a:avLst/>
            <a:gdLst/>
            <a:ahLst/>
            <a:cxnLst>
              <a:cxn ang="3cd4">
                <a:pos x="hc" y="t"/>
              </a:cxn>
              <a:cxn ang="cd2">
                <a:pos x="l" y="vc"/>
              </a:cxn>
              <a:cxn ang="cd4">
                <a:pos x="hc" y="b"/>
              </a:cxn>
              <a:cxn ang="0">
                <a:pos x="r" y="vc"/>
              </a:cxn>
            </a:cxnLst>
            <a:rect l="l" t="t" r="r" b="b"/>
            <a:pathLst>
              <a:path w="75" h="28">
                <a:moveTo>
                  <a:pt x="75" y="0"/>
                </a:moveTo>
                <a:cubicBezTo>
                  <a:pt x="47" y="10"/>
                  <a:pt x="26" y="22"/>
                  <a:pt x="0" y="28"/>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6091199" y="3054600"/>
            <a:ext cx="89640" cy="98640"/>
          </a:xfrm>
          <a:custGeom>
            <a:avLst/>
            <a:gdLst/>
            <a:ahLst/>
            <a:cxnLst>
              <a:cxn ang="3cd4">
                <a:pos x="hc" y="t"/>
              </a:cxn>
              <a:cxn ang="cd2">
                <a:pos x="l" y="vc"/>
              </a:cxn>
              <a:cxn ang="cd4">
                <a:pos x="hc" y="b"/>
              </a:cxn>
              <a:cxn ang="0">
                <a:pos x="r" y="vc"/>
              </a:cxn>
            </a:cxnLst>
            <a:rect l="l" t="t" r="r" b="b"/>
            <a:pathLst>
              <a:path w="250" h="275">
                <a:moveTo>
                  <a:pt x="250" y="0"/>
                </a:moveTo>
                <a:cubicBezTo>
                  <a:pt x="151" y="73"/>
                  <a:pt x="67" y="171"/>
                  <a:pt x="0" y="2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6052320" y="3214800"/>
            <a:ext cx="13320" cy="131760"/>
          </a:xfrm>
          <a:custGeom>
            <a:avLst/>
            <a:gdLst/>
            <a:ahLst/>
            <a:cxnLst>
              <a:cxn ang="3cd4">
                <a:pos x="hc" y="t"/>
              </a:cxn>
              <a:cxn ang="cd2">
                <a:pos x="l" y="vc"/>
              </a:cxn>
              <a:cxn ang="cd4">
                <a:pos x="hc" y="b"/>
              </a:cxn>
              <a:cxn ang="0">
                <a:pos x="r" y="vc"/>
              </a:cxn>
            </a:cxnLst>
            <a:rect l="l" t="t" r="r" b="b"/>
            <a:pathLst>
              <a:path w="38" h="367">
                <a:moveTo>
                  <a:pt x="38" y="0"/>
                </a:moveTo>
                <a:cubicBezTo>
                  <a:pt x="10" y="72"/>
                  <a:pt x="0" y="141"/>
                  <a:pt x="0" y="212"/>
                </a:cubicBezTo>
                <a:lnTo>
                  <a:pt x="0" y="367"/>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Straight Connector 133"/>
          <p:cNvSpPr/>
          <p:nvPr/>
        </p:nvSpPr>
        <p:spPr>
          <a:xfrm>
            <a:off x="6052320" y="34135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Straight Connector 134"/>
          <p:cNvSpPr/>
          <p:nvPr/>
        </p:nvSpPr>
        <p:spPr>
          <a:xfrm>
            <a:off x="6052320" y="3614399"/>
            <a:ext cx="0" cy="280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Straight Connector 135"/>
          <p:cNvSpPr/>
          <p:nvPr/>
        </p:nvSpPr>
        <p:spPr>
          <a:xfrm>
            <a:off x="6052320" y="3709080"/>
            <a:ext cx="0" cy="262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Straight Connector 136"/>
          <p:cNvSpPr/>
          <p:nvPr/>
        </p:nvSpPr>
        <p:spPr>
          <a:xfrm>
            <a:off x="6052320" y="3802320"/>
            <a:ext cx="0" cy="13391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Straight Connector 137"/>
          <p:cNvSpPr/>
          <p:nvPr/>
        </p:nvSpPr>
        <p:spPr>
          <a:xfrm>
            <a:off x="6052320" y="400319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Straight Connector 138"/>
          <p:cNvSpPr/>
          <p:nvPr/>
        </p:nvSpPr>
        <p:spPr>
          <a:xfrm>
            <a:off x="6052320" y="420408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Straight Connector 139"/>
          <p:cNvSpPr/>
          <p:nvPr/>
        </p:nvSpPr>
        <p:spPr>
          <a:xfrm>
            <a:off x="6052320" y="4404960"/>
            <a:ext cx="0" cy="2736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6052320" y="4499280"/>
            <a:ext cx="2160" cy="26640"/>
          </a:xfrm>
          <a:custGeom>
            <a:avLst/>
            <a:gdLst/>
            <a:ahLst/>
            <a:cxnLst>
              <a:cxn ang="3cd4">
                <a:pos x="hc" y="t"/>
              </a:cxn>
              <a:cxn ang="cd2">
                <a:pos x="l" y="vc"/>
              </a:cxn>
              <a:cxn ang="cd4">
                <a:pos x="hc" y="b"/>
              </a:cxn>
              <a:cxn ang="0">
                <a:pos x="r" y="vc"/>
              </a:cxn>
            </a:cxnLst>
            <a:rect l="l" t="t" r="r" b="b"/>
            <a:pathLst>
              <a:path w="7" h="75">
                <a:moveTo>
                  <a:pt x="0" y="0"/>
                </a:moveTo>
                <a:cubicBezTo>
                  <a:pt x="0" y="26"/>
                  <a:pt x="0" y="48"/>
                  <a:pt x="7" y="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6070680" y="4590360"/>
            <a:ext cx="74520" cy="111960"/>
          </a:xfrm>
          <a:custGeom>
            <a:avLst/>
            <a:gdLst/>
            <a:ahLst/>
            <a:cxnLst>
              <a:cxn ang="3cd4">
                <a:pos x="hc" y="t"/>
              </a:cxn>
              <a:cxn ang="cd2">
                <a:pos x="l" y="vc"/>
              </a:cxn>
              <a:cxn ang="cd4">
                <a:pos x="hc" y="b"/>
              </a:cxn>
              <a:cxn ang="0">
                <a:pos x="r" y="vc"/>
              </a:cxn>
            </a:cxnLst>
            <a:rect l="l" t="t" r="r" b="b"/>
            <a:pathLst>
              <a:path w="208" h="312">
                <a:moveTo>
                  <a:pt x="0" y="0"/>
                </a:moveTo>
                <a:cubicBezTo>
                  <a:pt x="47" y="116"/>
                  <a:pt x="122" y="224"/>
                  <a:pt x="208" y="312"/>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6195600" y="4744800"/>
            <a:ext cx="123120" cy="50400"/>
          </a:xfrm>
          <a:custGeom>
            <a:avLst/>
            <a:gdLst/>
            <a:ahLst/>
            <a:cxnLst>
              <a:cxn ang="3cd4">
                <a:pos x="hc" y="t"/>
              </a:cxn>
              <a:cxn ang="cd2">
                <a:pos x="l" y="vc"/>
              </a:cxn>
              <a:cxn ang="cd4">
                <a:pos x="hc" y="b"/>
              </a:cxn>
              <a:cxn ang="0">
                <a:pos x="r" y="vc"/>
              </a:cxn>
            </a:cxnLst>
            <a:rect l="l" t="t" r="r" b="b"/>
            <a:pathLst>
              <a:path w="343" h="141">
                <a:moveTo>
                  <a:pt x="0" y="0"/>
                </a:moveTo>
                <a:cubicBezTo>
                  <a:pt x="104" y="72"/>
                  <a:pt x="223" y="126"/>
                  <a:pt x="343" y="141"/>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Straight Connector 143"/>
          <p:cNvSpPr/>
          <p:nvPr/>
        </p:nvSpPr>
        <p:spPr>
          <a:xfrm>
            <a:off x="638532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Straight Connector 144"/>
          <p:cNvSpPr/>
          <p:nvPr/>
        </p:nvSpPr>
        <p:spPr>
          <a:xfrm>
            <a:off x="6586199" y="4797000"/>
            <a:ext cx="2736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Straight Connector 145"/>
          <p:cNvSpPr/>
          <p:nvPr/>
        </p:nvSpPr>
        <p:spPr>
          <a:xfrm>
            <a:off x="6680520" y="47970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Straight Connector 146"/>
          <p:cNvSpPr/>
          <p:nvPr/>
        </p:nvSpPr>
        <p:spPr>
          <a:xfrm>
            <a:off x="67737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8" name="Straight Connector 147"/>
          <p:cNvSpPr/>
          <p:nvPr/>
        </p:nvSpPr>
        <p:spPr>
          <a:xfrm>
            <a:off x="697464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9" name="Straight Connector 148"/>
          <p:cNvSpPr/>
          <p:nvPr/>
        </p:nvSpPr>
        <p:spPr>
          <a:xfrm>
            <a:off x="71751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0" name="Straight Connector 149"/>
          <p:cNvSpPr/>
          <p:nvPr/>
        </p:nvSpPr>
        <p:spPr>
          <a:xfrm>
            <a:off x="7376039" y="4797000"/>
            <a:ext cx="2808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1" name="Straight Connector 150"/>
          <p:cNvSpPr/>
          <p:nvPr/>
        </p:nvSpPr>
        <p:spPr>
          <a:xfrm>
            <a:off x="747108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2" name="Straight Connector 151"/>
          <p:cNvSpPr/>
          <p:nvPr/>
        </p:nvSpPr>
        <p:spPr>
          <a:xfrm>
            <a:off x="756360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3" name="Straight Connector 152"/>
          <p:cNvSpPr/>
          <p:nvPr/>
        </p:nvSpPr>
        <p:spPr>
          <a:xfrm>
            <a:off x="7764479"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4" name="Straight Connector 153"/>
          <p:cNvSpPr/>
          <p:nvPr/>
        </p:nvSpPr>
        <p:spPr>
          <a:xfrm>
            <a:off x="796536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5" name="Straight Connector 154"/>
          <p:cNvSpPr/>
          <p:nvPr/>
        </p:nvSpPr>
        <p:spPr>
          <a:xfrm>
            <a:off x="8166240" y="4797000"/>
            <a:ext cx="2807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6" name="Straight Connector 155"/>
          <p:cNvSpPr/>
          <p:nvPr/>
        </p:nvSpPr>
        <p:spPr>
          <a:xfrm>
            <a:off x="826092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7" name="Straight Connector 156"/>
          <p:cNvSpPr/>
          <p:nvPr/>
        </p:nvSpPr>
        <p:spPr>
          <a:xfrm>
            <a:off x="8353799" y="47970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8" name="Straight Connector 157"/>
          <p:cNvSpPr/>
          <p:nvPr/>
        </p:nvSpPr>
        <p:spPr>
          <a:xfrm>
            <a:off x="855468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9" name="Freeform: Shape 158"/>
          <p:cNvSpPr/>
          <p:nvPr/>
        </p:nvSpPr>
        <p:spPr>
          <a:xfrm>
            <a:off x="8755560" y="4789800"/>
            <a:ext cx="133920" cy="7560"/>
          </a:xfrm>
          <a:custGeom>
            <a:avLst/>
            <a:gdLst/>
            <a:ahLst/>
            <a:cxnLst>
              <a:cxn ang="3cd4">
                <a:pos x="hc" y="t"/>
              </a:cxn>
              <a:cxn ang="cd2">
                <a:pos x="l" y="vc"/>
              </a:cxn>
              <a:cxn ang="cd4">
                <a:pos x="hc" y="b"/>
              </a:cxn>
              <a:cxn ang="0">
                <a:pos x="r" y="vc"/>
              </a:cxn>
            </a:cxnLst>
            <a:rect l="l" t="t" r="r" b="b"/>
            <a:pathLst>
              <a:path w="373" h="22">
                <a:moveTo>
                  <a:pt x="0" y="22"/>
                </a:moveTo>
                <a:lnTo>
                  <a:pt x="209" y="22"/>
                </a:lnTo>
                <a:cubicBezTo>
                  <a:pt x="265" y="22"/>
                  <a:pt x="318" y="15"/>
                  <a:pt x="37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0" name="Freeform: Shape 159"/>
          <p:cNvSpPr/>
          <p:nvPr/>
        </p:nvSpPr>
        <p:spPr>
          <a:xfrm>
            <a:off x="8951040" y="4754160"/>
            <a:ext cx="24480" cy="12960"/>
          </a:xfrm>
          <a:custGeom>
            <a:avLst/>
            <a:gdLst/>
            <a:ahLst/>
            <a:cxnLst>
              <a:cxn ang="3cd4">
                <a:pos x="hc" y="t"/>
              </a:cxn>
              <a:cxn ang="cd2">
                <a:pos x="l" y="vc"/>
              </a:cxn>
              <a:cxn ang="cd4">
                <a:pos x="hc" y="b"/>
              </a:cxn>
              <a:cxn ang="0">
                <a:pos x="r" y="vc"/>
              </a:cxn>
            </a:cxnLst>
            <a:rect l="l" t="t" r="r" b="b"/>
            <a:pathLst>
              <a:path w="69" h="37">
                <a:moveTo>
                  <a:pt x="0" y="37"/>
                </a:moveTo>
                <a:cubicBezTo>
                  <a:pt x="26" y="26"/>
                  <a:pt x="48" y="10"/>
                  <a:pt x="69"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1" name="Freeform: Shape 160"/>
          <p:cNvSpPr/>
          <p:nvPr/>
        </p:nvSpPr>
        <p:spPr>
          <a:xfrm>
            <a:off x="9029160" y="4694759"/>
            <a:ext cx="18720" cy="18720"/>
          </a:xfrm>
          <a:custGeom>
            <a:avLst/>
            <a:gdLst/>
            <a:ahLst/>
            <a:cxnLst>
              <a:cxn ang="3cd4">
                <a:pos x="hc" y="t"/>
              </a:cxn>
              <a:cxn ang="cd2">
                <a:pos x="l" y="vc"/>
              </a:cxn>
              <a:cxn ang="cd4">
                <a:pos x="hc" y="b"/>
              </a:cxn>
              <a:cxn ang="0">
                <a:pos x="r" y="vc"/>
              </a:cxn>
            </a:cxnLst>
            <a:rect l="l" t="t" r="r" b="b"/>
            <a:pathLst>
              <a:path w="53" h="53">
                <a:moveTo>
                  <a:pt x="0" y="53"/>
                </a:moveTo>
                <a:cubicBezTo>
                  <a:pt x="16" y="32"/>
                  <a:pt x="32" y="16"/>
                  <a:pt x="5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2" name="Freeform: Shape 161"/>
          <p:cNvSpPr/>
          <p:nvPr/>
        </p:nvSpPr>
        <p:spPr>
          <a:xfrm>
            <a:off x="9088560" y="4516200"/>
            <a:ext cx="42840" cy="124920"/>
          </a:xfrm>
          <a:custGeom>
            <a:avLst/>
            <a:gdLst/>
            <a:ahLst/>
            <a:cxnLst>
              <a:cxn ang="3cd4">
                <a:pos x="hc" y="t"/>
              </a:cxn>
              <a:cxn ang="cd2">
                <a:pos x="l" y="vc"/>
              </a:cxn>
              <a:cxn ang="cd4">
                <a:pos x="hc" y="b"/>
              </a:cxn>
              <a:cxn ang="0">
                <a:pos x="r" y="vc"/>
              </a:cxn>
            </a:cxnLst>
            <a:rect l="l" t="t" r="r" b="b"/>
            <a:pathLst>
              <a:path w="120" h="348">
                <a:moveTo>
                  <a:pt x="0" y="348"/>
                </a:moveTo>
                <a:cubicBezTo>
                  <a:pt x="69" y="239"/>
                  <a:pt x="110" y="120"/>
                  <a:pt x="12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3" name="Straight Connector 162"/>
          <p:cNvSpPr/>
          <p:nvPr/>
        </p:nvSpPr>
        <p:spPr>
          <a:xfrm flipV="1">
            <a:off x="9131400" y="43153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4" name="Straight Connector 163"/>
          <p:cNvSpPr/>
          <p:nvPr/>
        </p:nvSpPr>
        <p:spPr>
          <a:xfrm flipV="1">
            <a:off x="9131400" y="411444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5" name="Straight Connector 164"/>
          <p:cNvSpPr/>
          <p:nvPr/>
        </p:nvSpPr>
        <p:spPr>
          <a:xfrm flipV="1">
            <a:off x="9131400" y="4019760"/>
            <a:ext cx="0" cy="2807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6" name="Straight Connector 165"/>
          <p:cNvSpPr/>
          <p:nvPr/>
        </p:nvSpPr>
        <p:spPr>
          <a:xfrm flipV="1">
            <a:off x="9131400" y="3926880"/>
            <a:ext cx="0" cy="25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7" name="Straight Connector 166"/>
          <p:cNvSpPr/>
          <p:nvPr/>
        </p:nvSpPr>
        <p:spPr>
          <a:xfrm flipV="1">
            <a:off x="9131400" y="372600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8" name="Straight Connector 167"/>
          <p:cNvSpPr/>
          <p:nvPr/>
        </p:nvSpPr>
        <p:spPr>
          <a:xfrm flipV="1">
            <a:off x="9131400" y="35251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9" name="Straight Connector 168"/>
          <p:cNvSpPr/>
          <p:nvPr/>
        </p:nvSpPr>
        <p:spPr>
          <a:xfrm flipV="1">
            <a:off x="9131400" y="332423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0" name="Freeform: Shape 169"/>
          <p:cNvSpPr/>
          <p:nvPr/>
        </p:nvSpPr>
        <p:spPr>
          <a:xfrm>
            <a:off x="9123840" y="3229560"/>
            <a:ext cx="6120" cy="28080"/>
          </a:xfrm>
          <a:custGeom>
            <a:avLst/>
            <a:gdLst/>
            <a:ahLst/>
            <a:cxnLst>
              <a:cxn ang="3cd4">
                <a:pos x="hc" y="t"/>
              </a:cxn>
              <a:cxn ang="cd2">
                <a:pos x="l" y="vc"/>
              </a:cxn>
              <a:cxn ang="cd4">
                <a:pos x="hc" y="b"/>
              </a:cxn>
              <a:cxn ang="0">
                <a:pos x="r" y="vc"/>
              </a:cxn>
            </a:cxnLst>
            <a:rect l="l" t="t" r="r" b="b"/>
            <a:pathLst>
              <a:path w="18" h="79">
                <a:moveTo>
                  <a:pt x="18" y="79"/>
                </a:moveTo>
                <a:cubicBezTo>
                  <a:pt x="12" y="53"/>
                  <a:pt x="7" y="2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1" name="Freeform: Shape 170"/>
          <p:cNvSpPr/>
          <p:nvPr/>
        </p:nvSpPr>
        <p:spPr>
          <a:xfrm>
            <a:off x="9086400" y="3145679"/>
            <a:ext cx="13320" cy="22680"/>
          </a:xfrm>
          <a:custGeom>
            <a:avLst/>
            <a:gdLst/>
            <a:ahLst/>
            <a:cxnLst>
              <a:cxn ang="3cd4">
                <a:pos x="hc" y="t"/>
              </a:cxn>
              <a:cxn ang="cd2">
                <a:pos x="l" y="vc"/>
              </a:cxn>
              <a:cxn ang="cd4">
                <a:pos x="hc" y="b"/>
              </a:cxn>
              <a:cxn ang="0">
                <a:pos x="r" y="vc"/>
              </a:cxn>
            </a:cxnLst>
            <a:rect l="l" t="t" r="r" b="b"/>
            <a:pathLst>
              <a:path w="38" h="64">
                <a:moveTo>
                  <a:pt x="38" y="64"/>
                </a:moveTo>
                <a:cubicBezTo>
                  <a:pt x="28" y="42"/>
                  <a:pt x="16" y="1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2" name="Freeform: Shape 171"/>
          <p:cNvSpPr/>
          <p:nvPr/>
        </p:nvSpPr>
        <p:spPr>
          <a:xfrm>
            <a:off x="8937720" y="3013920"/>
            <a:ext cx="108360" cy="78120"/>
          </a:xfrm>
          <a:custGeom>
            <a:avLst/>
            <a:gdLst/>
            <a:ahLst/>
            <a:cxnLst>
              <a:cxn ang="3cd4">
                <a:pos x="hc" y="t"/>
              </a:cxn>
              <a:cxn ang="cd2">
                <a:pos x="l" y="vc"/>
              </a:cxn>
              <a:cxn ang="cd4">
                <a:pos x="hc" y="b"/>
              </a:cxn>
              <a:cxn ang="0">
                <a:pos x="r" y="vc"/>
              </a:cxn>
            </a:cxnLst>
            <a:rect l="l" t="t" r="r" b="b"/>
            <a:pathLst>
              <a:path w="302" h="218">
                <a:moveTo>
                  <a:pt x="302" y="218"/>
                </a:moveTo>
                <a:cubicBezTo>
                  <a:pt x="214" y="124"/>
                  <a:pt x="108" y="51"/>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3" name="Freeform: Shape 172"/>
          <p:cNvSpPr/>
          <p:nvPr/>
        </p:nvSpPr>
        <p:spPr>
          <a:xfrm>
            <a:off x="8740800" y="2989800"/>
            <a:ext cx="133920" cy="3960"/>
          </a:xfrm>
          <a:custGeom>
            <a:avLst/>
            <a:gdLst/>
            <a:ahLst/>
            <a:cxnLst>
              <a:cxn ang="3cd4">
                <a:pos x="hc" y="t"/>
              </a:cxn>
              <a:cxn ang="cd2">
                <a:pos x="l" y="vc"/>
              </a:cxn>
              <a:cxn ang="cd4">
                <a:pos x="hc" y="b"/>
              </a:cxn>
              <a:cxn ang="0">
                <a:pos x="r" y="vc"/>
              </a:cxn>
            </a:cxnLst>
            <a:rect l="l" t="t" r="r" b="b"/>
            <a:pathLst>
              <a:path w="373" h="12">
                <a:moveTo>
                  <a:pt x="373" y="12"/>
                </a:moveTo>
                <a:cubicBezTo>
                  <a:pt x="332" y="4"/>
                  <a:pt x="291" y="0"/>
                  <a:pt x="250" y="0"/>
                </a:cubicBezTo>
                <a:lnTo>
                  <a:pt x="0" y="0"/>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4" name="Straight Connector 173"/>
          <p:cNvSpPr/>
          <p:nvPr/>
        </p:nvSpPr>
        <p:spPr>
          <a:xfrm flipH="1">
            <a:off x="85399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5" name="Straight Connector 174"/>
          <p:cNvSpPr/>
          <p:nvPr/>
        </p:nvSpPr>
        <p:spPr>
          <a:xfrm flipH="1">
            <a:off x="844488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6" name="Straight Connector 175"/>
          <p:cNvSpPr/>
          <p:nvPr/>
        </p:nvSpPr>
        <p:spPr>
          <a:xfrm flipH="1">
            <a:off x="83523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7" name="Straight Connector 176"/>
          <p:cNvSpPr/>
          <p:nvPr/>
        </p:nvSpPr>
        <p:spPr>
          <a:xfrm flipH="1">
            <a:off x="815148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8" name="Straight Connector 177"/>
          <p:cNvSpPr/>
          <p:nvPr/>
        </p:nvSpPr>
        <p:spPr>
          <a:xfrm flipH="1">
            <a:off x="795059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9" name="Straight Connector 178"/>
          <p:cNvSpPr/>
          <p:nvPr/>
        </p:nvSpPr>
        <p:spPr>
          <a:xfrm flipH="1">
            <a:off x="7749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0" name="Straight Connector 179"/>
          <p:cNvSpPr/>
          <p:nvPr/>
        </p:nvSpPr>
        <p:spPr>
          <a:xfrm flipH="1">
            <a:off x="76550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1" name="Straight Connector 180"/>
          <p:cNvSpPr/>
          <p:nvPr/>
        </p:nvSpPr>
        <p:spPr>
          <a:xfrm flipH="1">
            <a:off x="75621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2" name="Straight Connector 181"/>
          <p:cNvSpPr/>
          <p:nvPr/>
        </p:nvSpPr>
        <p:spPr>
          <a:xfrm flipH="1">
            <a:off x="736127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3" name="Straight Connector 182"/>
          <p:cNvSpPr/>
          <p:nvPr/>
        </p:nvSpPr>
        <p:spPr>
          <a:xfrm flipH="1">
            <a:off x="716040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4" name="Straight Connector 183"/>
          <p:cNvSpPr/>
          <p:nvPr/>
        </p:nvSpPr>
        <p:spPr>
          <a:xfrm flipH="1">
            <a:off x="695988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5" name="Straight Connector 184"/>
          <p:cNvSpPr/>
          <p:nvPr/>
        </p:nvSpPr>
        <p:spPr>
          <a:xfrm flipH="1">
            <a:off x="68648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6" name="Straight Connector 185"/>
          <p:cNvSpPr/>
          <p:nvPr/>
        </p:nvSpPr>
        <p:spPr>
          <a:xfrm flipH="1">
            <a:off x="6771600" y="29898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7" name="Straight Connector 186"/>
          <p:cNvSpPr/>
          <p:nvPr/>
        </p:nvSpPr>
        <p:spPr>
          <a:xfrm flipH="1">
            <a:off x="6570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8" name="Straight Connector 187"/>
          <p:cNvSpPr/>
          <p:nvPr/>
        </p:nvSpPr>
        <p:spPr>
          <a:xfrm flipH="1">
            <a:off x="636984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9" name="Freeform: Shape 188"/>
          <p:cNvSpPr/>
          <p:nvPr/>
        </p:nvSpPr>
        <p:spPr>
          <a:xfrm>
            <a:off x="61041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67"/>
                  <a:pt x="0" y="141"/>
                </a:cubicBezTo>
                <a:lnTo>
                  <a:pt x="0" y="684"/>
                </a:lnTo>
                <a:cubicBezTo>
                  <a:pt x="0" y="751"/>
                  <a:pt x="72" y="823"/>
                  <a:pt x="139" y="823"/>
                </a:cubicBezTo>
                <a:lnTo>
                  <a:pt x="3379" y="823"/>
                </a:lnTo>
                <a:cubicBezTo>
                  <a:pt x="3451" y="823"/>
                  <a:pt x="3518" y="751"/>
                  <a:pt x="3518" y="684"/>
                </a:cubicBezTo>
                <a:lnTo>
                  <a:pt x="3518" y="141"/>
                </a:lnTo>
                <a:cubicBezTo>
                  <a:pt x="3518" y="67"/>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0" name="Freeform: Shape 189"/>
          <p:cNvSpPr/>
          <p:nvPr/>
        </p:nvSpPr>
        <p:spPr>
          <a:xfrm>
            <a:off x="61041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1" name="Freeform: Shape 190"/>
          <p:cNvSpPr/>
          <p:nvPr/>
        </p:nvSpPr>
        <p:spPr>
          <a:xfrm>
            <a:off x="73702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2" name="Freeform: Shape 191"/>
          <p:cNvSpPr/>
          <p:nvPr/>
        </p:nvSpPr>
        <p:spPr>
          <a:xfrm>
            <a:off x="6163920" y="5297039"/>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8"/>
                  <a:pt x="507" y="247"/>
                </a:cubicBezTo>
                <a:cubicBezTo>
                  <a:pt x="507"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3" name="Freeform: Shape 192"/>
          <p:cNvSpPr/>
          <p:nvPr/>
        </p:nvSpPr>
        <p:spPr>
          <a:xfrm>
            <a:off x="6407279"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4" name="Freeform: Shape 193"/>
          <p:cNvSpPr/>
          <p:nvPr/>
        </p:nvSpPr>
        <p:spPr>
          <a:xfrm>
            <a:off x="6647039"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08" y="492"/>
                  <a:pt x="0" y="387"/>
                  <a:pt x="0" y="247"/>
                </a:cubicBezTo>
                <a:cubicBezTo>
                  <a:pt x="0" y="108"/>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5" name="Freeform: Shape 194"/>
          <p:cNvSpPr/>
          <p:nvPr/>
        </p:nvSpPr>
        <p:spPr>
          <a:xfrm>
            <a:off x="6887160" y="5297039"/>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8"/>
                  <a:pt x="508" y="247"/>
                </a:cubicBezTo>
                <a:cubicBezTo>
                  <a:pt x="508"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6" name="Freeform: Shape 195"/>
          <p:cNvSpPr/>
          <p:nvPr/>
        </p:nvSpPr>
        <p:spPr>
          <a:xfrm>
            <a:off x="7129080"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7" name="Freeform: Shape 196"/>
          <p:cNvSpPr/>
          <p:nvPr/>
        </p:nvSpPr>
        <p:spPr>
          <a:xfrm>
            <a:off x="78519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67"/>
                  <a:pt x="0" y="141"/>
                </a:cubicBezTo>
                <a:lnTo>
                  <a:pt x="0" y="684"/>
                </a:lnTo>
                <a:cubicBezTo>
                  <a:pt x="0" y="751"/>
                  <a:pt x="67" y="823"/>
                  <a:pt x="139" y="823"/>
                </a:cubicBezTo>
                <a:lnTo>
                  <a:pt x="3378" y="823"/>
                </a:lnTo>
                <a:cubicBezTo>
                  <a:pt x="3446" y="823"/>
                  <a:pt x="3518" y="751"/>
                  <a:pt x="3518" y="684"/>
                </a:cubicBezTo>
                <a:lnTo>
                  <a:pt x="3518" y="141"/>
                </a:lnTo>
                <a:cubicBezTo>
                  <a:pt x="3518" y="67"/>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8" name="Freeform: Shape 197"/>
          <p:cNvSpPr/>
          <p:nvPr/>
        </p:nvSpPr>
        <p:spPr>
          <a:xfrm>
            <a:off x="78519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9" name="Freeform: Shape 198"/>
          <p:cNvSpPr/>
          <p:nvPr/>
        </p:nvSpPr>
        <p:spPr>
          <a:xfrm>
            <a:off x="91180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0" name="Freeform: Shape 199"/>
          <p:cNvSpPr/>
          <p:nvPr/>
        </p:nvSpPr>
        <p:spPr>
          <a:xfrm>
            <a:off x="7911720"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1" name="Freeform: Shape 200"/>
          <p:cNvSpPr/>
          <p:nvPr/>
        </p:nvSpPr>
        <p:spPr>
          <a:xfrm>
            <a:off x="8152920" y="5297039"/>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8"/>
                  <a:pt x="504" y="247"/>
                </a:cubicBezTo>
                <a:cubicBezTo>
                  <a:pt x="504" y="387"/>
                  <a:pt x="395" y="492"/>
                  <a:pt x="250" y="492"/>
                </a:cubicBezTo>
                <a:cubicBezTo>
                  <a:pt x="111" y="492"/>
                  <a:pt x="0" y="387"/>
                  <a:pt x="0" y="247"/>
                </a:cubicBezTo>
                <a:cubicBezTo>
                  <a:pt x="0" y="108"/>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2" name="Freeform: Shape 201"/>
          <p:cNvSpPr/>
          <p:nvPr/>
        </p:nvSpPr>
        <p:spPr>
          <a:xfrm>
            <a:off x="8393400" y="5297039"/>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8"/>
                  <a:pt x="502" y="247"/>
                </a:cubicBezTo>
                <a:cubicBezTo>
                  <a:pt x="502" y="387"/>
                  <a:pt x="394" y="492"/>
                  <a:pt x="252" y="492"/>
                </a:cubicBezTo>
                <a:cubicBezTo>
                  <a:pt x="108" y="492"/>
                  <a:pt x="0" y="387"/>
                  <a:pt x="0" y="247"/>
                </a:cubicBezTo>
                <a:cubicBezTo>
                  <a:pt x="0" y="108"/>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3" name="Freeform: Shape 202"/>
          <p:cNvSpPr/>
          <p:nvPr/>
        </p:nvSpPr>
        <p:spPr>
          <a:xfrm>
            <a:off x="8634959"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4" name="Freeform: Shape 203"/>
          <p:cNvSpPr/>
          <p:nvPr/>
        </p:nvSpPr>
        <p:spPr>
          <a:xfrm>
            <a:off x="8876880"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10" y="492"/>
                  <a:pt x="0" y="387"/>
                  <a:pt x="0" y="247"/>
                </a:cubicBezTo>
                <a:cubicBezTo>
                  <a:pt x="0" y="108"/>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5" name="Freeform: Shape 204"/>
          <p:cNvSpPr/>
          <p:nvPr/>
        </p:nvSpPr>
        <p:spPr>
          <a:xfrm>
            <a:off x="7154640" y="446220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41"/>
                </a:cubicBezTo>
                <a:lnTo>
                  <a:pt x="0" y="684"/>
                </a:lnTo>
                <a:cubicBezTo>
                  <a:pt x="0" y="755"/>
                  <a:pt x="67" y="823"/>
                  <a:pt x="139" y="823"/>
                </a:cubicBezTo>
                <a:lnTo>
                  <a:pt x="2713" y="823"/>
                </a:lnTo>
                <a:cubicBezTo>
                  <a:pt x="2780" y="823"/>
                  <a:pt x="2848" y="755"/>
                  <a:pt x="2848" y="684"/>
                </a:cubicBezTo>
                <a:lnTo>
                  <a:pt x="2848" y="141"/>
                </a:lnTo>
                <a:cubicBezTo>
                  <a:pt x="2848" y="72"/>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6" name="Freeform: Shape 205"/>
          <p:cNvSpPr/>
          <p:nvPr/>
        </p:nvSpPr>
        <p:spPr>
          <a:xfrm>
            <a:off x="7154640" y="4462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7" name="Freeform: Shape 206"/>
          <p:cNvSpPr/>
          <p:nvPr/>
        </p:nvSpPr>
        <p:spPr>
          <a:xfrm>
            <a:off x="8179560" y="47581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8" name="Freeform: Shape 207"/>
          <p:cNvSpPr/>
          <p:nvPr/>
        </p:nvSpPr>
        <p:spPr>
          <a:xfrm>
            <a:off x="7215840" y="45219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4"/>
                  <a:pt x="504" y="245"/>
                </a:cubicBezTo>
                <a:cubicBezTo>
                  <a:pt x="504" y="384"/>
                  <a:pt x="395" y="492"/>
                  <a:pt x="250" y="492"/>
                </a:cubicBezTo>
                <a:cubicBezTo>
                  <a:pt x="110" y="492"/>
                  <a:pt x="0" y="384"/>
                  <a:pt x="0" y="245"/>
                </a:cubicBezTo>
                <a:cubicBezTo>
                  <a:pt x="0" y="104"/>
                  <a:pt x="110"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9" name="Freeform: Shape 208"/>
          <p:cNvSpPr/>
          <p:nvPr/>
        </p:nvSpPr>
        <p:spPr>
          <a:xfrm>
            <a:off x="7456320" y="45219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2" y="0"/>
                  <a:pt x="502" y="104"/>
                  <a:pt x="502" y="245"/>
                </a:cubicBezTo>
                <a:cubicBezTo>
                  <a:pt x="502" y="384"/>
                  <a:pt x="392" y="492"/>
                  <a:pt x="252" y="492"/>
                </a:cubicBezTo>
                <a:cubicBezTo>
                  <a:pt x="108" y="492"/>
                  <a:pt x="0" y="384"/>
                  <a:pt x="0" y="245"/>
                </a:cubicBezTo>
                <a:cubicBezTo>
                  <a:pt x="0" y="104"/>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0" name="Freeform: Shape 209"/>
          <p:cNvSpPr/>
          <p:nvPr/>
        </p:nvSpPr>
        <p:spPr>
          <a:xfrm>
            <a:off x="7697519"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1" name="Freeform: Shape 210"/>
          <p:cNvSpPr/>
          <p:nvPr/>
        </p:nvSpPr>
        <p:spPr>
          <a:xfrm>
            <a:off x="7939440"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2" name="Freeform: Shape 211"/>
          <p:cNvSpPr/>
          <p:nvPr/>
        </p:nvSpPr>
        <p:spPr>
          <a:xfrm>
            <a:off x="724968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10" y="492"/>
                  <a:pt x="0" y="384"/>
                  <a:pt x="0" y="245"/>
                </a:cubicBezTo>
                <a:cubicBezTo>
                  <a:pt x="0" y="104"/>
                  <a:pt x="110"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3" name="Freeform: Shape 212"/>
          <p:cNvSpPr/>
          <p:nvPr/>
        </p:nvSpPr>
        <p:spPr>
          <a:xfrm>
            <a:off x="7489440" y="3768840"/>
            <a:ext cx="182520" cy="176760"/>
          </a:xfrm>
          <a:custGeom>
            <a:avLst/>
            <a:gdLst/>
            <a:ahLst/>
            <a:cxnLst>
              <a:cxn ang="3cd4">
                <a:pos x="hc" y="t"/>
              </a:cxn>
              <a:cxn ang="cd2">
                <a:pos x="l" y="vc"/>
              </a:cxn>
              <a:cxn ang="cd4">
                <a:pos x="hc" y="b"/>
              </a:cxn>
              <a:cxn ang="0">
                <a:pos x="r" y="vc"/>
              </a:cxn>
            </a:cxnLst>
            <a:rect l="l" t="t" r="r" b="b"/>
            <a:pathLst>
              <a:path w="508" h="492">
                <a:moveTo>
                  <a:pt x="253" y="0"/>
                </a:moveTo>
                <a:cubicBezTo>
                  <a:pt x="392" y="0"/>
                  <a:pt x="508" y="104"/>
                  <a:pt x="508" y="245"/>
                </a:cubicBezTo>
                <a:cubicBezTo>
                  <a:pt x="508" y="384"/>
                  <a:pt x="392" y="492"/>
                  <a:pt x="253" y="492"/>
                </a:cubicBezTo>
                <a:cubicBezTo>
                  <a:pt x="108" y="492"/>
                  <a:pt x="0" y="384"/>
                  <a:pt x="0" y="245"/>
                </a:cubicBezTo>
                <a:cubicBezTo>
                  <a:pt x="0" y="104"/>
                  <a:pt x="108" y="0"/>
                  <a:pt x="253"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4" name="Freeform: Shape 213"/>
          <p:cNvSpPr/>
          <p:nvPr/>
        </p:nvSpPr>
        <p:spPr>
          <a:xfrm>
            <a:off x="773136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5" name="Freeform: Shape 214"/>
          <p:cNvSpPr/>
          <p:nvPr/>
        </p:nvSpPr>
        <p:spPr>
          <a:xfrm>
            <a:off x="7189919" y="3709080"/>
            <a:ext cx="782999" cy="295920"/>
          </a:xfrm>
          <a:custGeom>
            <a:avLst/>
            <a:gdLst/>
            <a:ahLst/>
            <a:cxnLst>
              <a:cxn ang="3cd4">
                <a:pos x="hc" y="t"/>
              </a:cxn>
              <a:cxn ang="cd2">
                <a:pos x="l" y="vc"/>
              </a:cxn>
              <a:cxn ang="cd4">
                <a:pos x="hc" y="b"/>
              </a:cxn>
              <a:cxn ang="0">
                <a:pos x="r" y="vc"/>
              </a:cxn>
            </a:cxnLst>
            <a:rect l="l" t="t" r="r" b="b"/>
            <a:pathLst>
              <a:path w="2176" h="823">
                <a:moveTo>
                  <a:pt x="135" y="0"/>
                </a:moveTo>
                <a:cubicBezTo>
                  <a:pt x="67" y="0"/>
                  <a:pt x="0" y="67"/>
                  <a:pt x="0" y="135"/>
                </a:cubicBezTo>
                <a:lnTo>
                  <a:pt x="0" y="684"/>
                </a:lnTo>
                <a:cubicBezTo>
                  <a:pt x="0" y="751"/>
                  <a:pt x="67" y="823"/>
                  <a:pt x="135" y="823"/>
                </a:cubicBezTo>
                <a:lnTo>
                  <a:pt x="2037" y="823"/>
                </a:lnTo>
                <a:cubicBezTo>
                  <a:pt x="2108" y="823"/>
                  <a:pt x="2176" y="751"/>
                  <a:pt x="2176" y="684"/>
                </a:cubicBezTo>
                <a:lnTo>
                  <a:pt x="2176" y="135"/>
                </a:lnTo>
                <a:cubicBezTo>
                  <a:pt x="2176" y="67"/>
                  <a:pt x="2108" y="0"/>
                  <a:pt x="2037"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6" name="Freeform: Shape 215"/>
          <p:cNvSpPr/>
          <p:nvPr/>
        </p:nvSpPr>
        <p:spPr>
          <a:xfrm>
            <a:off x="7189919" y="370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7" name="Freeform: Shape 216"/>
          <p:cNvSpPr/>
          <p:nvPr/>
        </p:nvSpPr>
        <p:spPr>
          <a:xfrm>
            <a:off x="7972920" y="400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8" name="Straight Connector 217"/>
          <p:cNvSpPr/>
          <p:nvPr/>
        </p:nvSpPr>
        <p:spPr>
          <a:xfrm flipH="1" flipV="1">
            <a:off x="6797880" y="3355920"/>
            <a:ext cx="783360" cy="353520"/>
          </a:xfrm>
          <a:prstGeom prst="line">
            <a:avLst/>
          </a:prstGeom>
          <a:noFill/>
          <a:ln w="18000">
            <a:solidFill>
              <a:srgbClr val="DC23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9" name="Straight Connector 218"/>
          <p:cNvSpPr/>
          <p:nvPr/>
        </p:nvSpPr>
        <p:spPr>
          <a:xfrm flipV="1">
            <a:off x="7580520" y="3355920"/>
            <a:ext cx="809640" cy="353520"/>
          </a:xfrm>
          <a:prstGeom prst="line">
            <a:avLst/>
          </a:prstGeom>
          <a:noFill/>
          <a:ln w="18000">
            <a:solidFill>
              <a:srgbClr val="4700B8"/>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0" name="Freeform: Shape 219"/>
          <p:cNvSpPr/>
          <p:nvPr/>
        </p:nvSpPr>
        <p:spPr>
          <a:xfrm>
            <a:off x="61041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73"/>
                  <a:pt x="0" y="141"/>
                </a:cubicBezTo>
                <a:lnTo>
                  <a:pt x="0" y="684"/>
                </a:lnTo>
                <a:cubicBezTo>
                  <a:pt x="0" y="755"/>
                  <a:pt x="72" y="823"/>
                  <a:pt x="139" y="823"/>
                </a:cubicBezTo>
                <a:lnTo>
                  <a:pt x="3379" y="823"/>
                </a:lnTo>
                <a:cubicBezTo>
                  <a:pt x="3451" y="823"/>
                  <a:pt x="3518" y="755"/>
                  <a:pt x="3518" y="684"/>
                </a:cubicBezTo>
                <a:lnTo>
                  <a:pt x="3518" y="141"/>
                </a:lnTo>
                <a:cubicBezTo>
                  <a:pt x="3518" y="73"/>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1" name="Freeform: Shape 220"/>
          <p:cNvSpPr/>
          <p:nvPr/>
        </p:nvSpPr>
        <p:spPr>
          <a:xfrm>
            <a:off x="61041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2" name="Freeform: Shape 221"/>
          <p:cNvSpPr/>
          <p:nvPr/>
        </p:nvSpPr>
        <p:spPr>
          <a:xfrm>
            <a:off x="73702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3" name="Freeform: Shape 222"/>
          <p:cNvSpPr/>
          <p:nvPr/>
        </p:nvSpPr>
        <p:spPr>
          <a:xfrm>
            <a:off x="6163920" y="2179080"/>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2"/>
                  <a:pt x="507" y="245"/>
                </a:cubicBezTo>
                <a:cubicBezTo>
                  <a:pt x="507"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4" name="Freeform: Shape 223"/>
          <p:cNvSpPr/>
          <p:nvPr/>
        </p:nvSpPr>
        <p:spPr>
          <a:xfrm>
            <a:off x="6407279"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5" name="Freeform: Shape 224"/>
          <p:cNvSpPr/>
          <p:nvPr/>
        </p:nvSpPr>
        <p:spPr>
          <a:xfrm>
            <a:off x="6647039"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08" y="492"/>
                  <a:pt x="0" y="384"/>
                  <a:pt x="0" y="245"/>
                </a:cubicBezTo>
                <a:cubicBezTo>
                  <a:pt x="0" y="102"/>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6" name="Freeform: Shape 225"/>
          <p:cNvSpPr/>
          <p:nvPr/>
        </p:nvSpPr>
        <p:spPr>
          <a:xfrm>
            <a:off x="6887160" y="2179080"/>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2"/>
                  <a:pt x="508" y="245"/>
                </a:cubicBezTo>
                <a:cubicBezTo>
                  <a:pt x="508"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7" name="Freeform: Shape 226"/>
          <p:cNvSpPr/>
          <p:nvPr/>
        </p:nvSpPr>
        <p:spPr>
          <a:xfrm>
            <a:off x="7129080"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8" name="Freeform: Shape 227"/>
          <p:cNvSpPr/>
          <p:nvPr/>
        </p:nvSpPr>
        <p:spPr>
          <a:xfrm>
            <a:off x="78519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73"/>
                  <a:pt x="0" y="141"/>
                </a:cubicBezTo>
                <a:lnTo>
                  <a:pt x="0" y="684"/>
                </a:lnTo>
                <a:cubicBezTo>
                  <a:pt x="0" y="755"/>
                  <a:pt x="67" y="823"/>
                  <a:pt x="139" y="823"/>
                </a:cubicBezTo>
                <a:lnTo>
                  <a:pt x="3378" y="823"/>
                </a:lnTo>
                <a:cubicBezTo>
                  <a:pt x="3446" y="823"/>
                  <a:pt x="3518" y="755"/>
                  <a:pt x="3518" y="684"/>
                </a:cubicBezTo>
                <a:lnTo>
                  <a:pt x="3518" y="141"/>
                </a:lnTo>
                <a:cubicBezTo>
                  <a:pt x="3518" y="73"/>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9" name="Freeform: Shape 228"/>
          <p:cNvSpPr/>
          <p:nvPr/>
        </p:nvSpPr>
        <p:spPr>
          <a:xfrm>
            <a:off x="78519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0" name="Freeform: Shape 229"/>
          <p:cNvSpPr/>
          <p:nvPr/>
        </p:nvSpPr>
        <p:spPr>
          <a:xfrm>
            <a:off x="91180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1" name="Freeform: Shape 230"/>
          <p:cNvSpPr/>
          <p:nvPr/>
        </p:nvSpPr>
        <p:spPr>
          <a:xfrm>
            <a:off x="7911720"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2" name="Freeform: Shape 231"/>
          <p:cNvSpPr/>
          <p:nvPr/>
        </p:nvSpPr>
        <p:spPr>
          <a:xfrm>
            <a:off x="8152920" y="217908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5"/>
                </a:cubicBezTo>
                <a:cubicBezTo>
                  <a:pt x="504" y="384"/>
                  <a:pt x="395" y="492"/>
                  <a:pt x="250" y="492"/>
                </a:cubicBezTo>
                <a:cubicBezTo>
                  <a:pt x="111" y="492"/>
                  <a:pt x="0" y="384"/>
                  <a:pt x="0" y="245"/>
                </a:cubicBezTo>
                <a:cubicBezTo>
                  <a:pt x="0" y="102"/>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3" name="Freeform: Shape 232"/>
          <p:cNvSpPr/>
          <p:nvPr/>
        </p:nvSpPr>
        <p:spPr>
          <a:xfrm>
            <a:off x="8393400" y="217908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5"/>
                </a:cubicBezTo>
                <a:cubicBezTo>
                  <a:pt x="502" y="384"/>
                  <a:pt x="394" y="492"/>
                  <a:pt x="252" y="492"/>
                </a:cubicBezTo>
                <a:cubicBezTo>
                  <a:pt x="108" y="492"/>
                  <a:pt x="0" y="384"/>
                  <a:pt x="0" y="245"/>
                </a:cubicBezTo>
                <a:cubicBezTo>
                  <a:pt x="0" y="102"/>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4" name="Freeform: Shape 233"/>
          <p:cNvSpPr/>
          <p:nvPr/>
        </p:nvSpPr>
        <p:spPr>
          <a:xfrm>
            <a:off x="8634959"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5" name="Freeform: Shape 234"/>
          <p:cNvSpPr/>
          <p:nvPr/>
        </p:nvSpPr>
        <p:spPr>
          <a:xfrm>
            <a:off x="8876880"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10" y="492"/>
                  <a:pt x="0" y="384"/>
                  <a:pt x="0" y="245"/>
                </a:cubicBezTo>
                <a:cubicBezTo>
                  <a:pt x="0" y="102"/>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6" name="Freeform: Shape 235"/>
          <p:cNvSpPr/>
          <p:nvPr/>
        </p:nvSpPr>
        <p:spPr>
          <a:xfrm>
            <a:off x="628452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67" y="0"/>
                  <a:pt x="0" y="67"/>
                  <a:pt x="0" y="135"/>
                </a:cubicBezTo>
                <a:lnTo>
                  <a:pt x="0" y="682"/>
                </a:lnTo>
                <a:cubicBezTo>
                  <a:pt x="0" y="751"/>
                  <a:pt x="67"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7" name="Freeform: Shape 236"/>
          <p:cNvSpPr/>
          <p:nvPr/>
        </p:nvSpPr>
        <p:spPr>
          <a:xfrm>
            <a:off x="628452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8" name="Freeform: Shape 237"/>
          <p:cNvSpPr/>
          <p:nvPr/>
        </p:nvSpPr>
        <p:spPr>
          <a:xfrm>
            <a:off x="730908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9" name="Freeform: Shape 238"/>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0" name="Freeform: Shape 239"/>
          <p:cNvSpPr/>
          <p:nvPr/>
        </p:nvSpPr>
        <p:spPr>
          <a:xfrm>
            <a:off x="6827399"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1" name="Freeform: Shape 240"/>
          <p:cNvSpPr/>
          <p:nvPr/>
        </p:nvSpPr>
        <p:spPr>
          <a:xfrm>
            <a:off x="706932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10" y="492"/>
                  <a:pt x="0" y="384"/>
                  <a:pt x="0" y="249"/>
                </a:cubicBezTo>
                <a:cubicBezTo>
                  <a:pt x="0" y="110"/>
                  <a:pt x="110"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2" name="Freeform: Shape 241"/>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3" name="Freeform: Shape 242"/>
          <p:cNvSpPr/>
          <p:nvPr/>
        </p:nvSpPr>
        <p:spPr>
          <a:xfrm>
            <a:off x="6345720" y="31197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10"/>
                  <a:pt x="504" y="249"/>
                </a:cubicBezTo>
                <a:cubicBezTo>
                  <a:pt x="504" y="384"/>
                  <a:pt x="395" y="492"/>
                  <a:pt x="250" y="492"/>
                </a:cubicBezTo>
                <a:cubicBezTo>
                  <a:pt x="111" y="492"/>
                  <a:pt x="0" y="384"/>
                  <a:pt x="0" y="249"/>
                </a:cubicBezTo>
                <a:cubicBezTo>
                  <a:pt x="0" y="110"/>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4" name="Freeform: Shape 243"/>
          <p:cNvSpPr/>
          <p:nvPr/>
        </p:nvSpPr>
        <p:spPr>
          <a:xfrm>
            <a:off x="787644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72" y="0"/>
                  <a:pt x="0" y="67"/>
                  <a:pt x="0" y="135"/>
                </a:cubicBezTo>
                <a:lnTo>
                  <a:pt x="0" y="682"/>
                </a:lnTo>
                <a:cubicBezTo>
                  <a:pt x="0" y="751"/>
                  <a:pt x="72"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5" name="Freeform: Shape 244"/>
          <p:cNvSpPr/>
          <p:nvPr/>
        </p:nvSpPr>
        <p:spPr>
          <a:xfrm>
            <a:off x="787644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6" name="Freeform: Shape 245"/>
          <p:cNvSpPr/>
          <p:nvPr/>
        </p:nvSpPr>
        <p:spPr>
          <a:xfrm>
            <a:off x="890244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7" name="Freeform: Shape 246"/>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4700B8"/>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8" name="Freeform: Shape 247"/>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9" name="Freeform: Shape 248"/>
          <p:cNvSpPr/>
          <p:nvPr/>
        </p:nvSpPr>
        <p:spPr>
          <a:xfrm>
            <a:off x="8179560" y="311976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10"/>
                  <a:pt x="502" y="249"/>
                </a:cubicBezTo>
                <a:cubicBezTo>
                  <a:pt x="502" y="384"/>
                  <a:pt x="392" y="492"/>
                  <a:pt x="247" y="492"/>
                </a:cubicBezTo>
                <a:cubicBezTo>
                  <a:pt x="108" y="492"/>
                  <a:pt x="0" y="384"/>
                  <a:pt x="0" y="249"/>
                </a:cubicBezTo>
                <a:cubicBezTo>
                  <a:pt x="0" y="110"/>
                  <a:pt x="108" y="0"/>
                  <a:pt x="247"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0" name="Freeform: Shape 249"/>
          <p:cNvSpPr/>
          <p:nvPr/>
        </p:nvSpPr>
        <p:spPr>
          <a:xfrm>
            <a:off x="8419320" y="3119760"/>
            <a:ext cx="180360" cy="176760"/>
          </a:xfrm>
          <a:custGeom>
            <a:avLst/>
            <a:gdLst/>
            <a:ahLst/>
            <a:cxnLst>
              <a:cxn ang="3cd4">
                <a:pos x="hc" y="t"/>
              </a:cxn>
              <a:cxn ang="cd2">
                <a:pos x="l" y="vc"/>
              </a:cxn>
              <a:cxn ang="cd4">
                <a:pos x="hc" y="b"/>
              </a:cxn>
              <a:cxn ang="0">
                <a:pos x="r" y="vc"/>
              </a:cxn>
            </a:cxnLst>
            <a:rect l="l" t="t" r="r" b="b"/>
            <a:pathLst>
              <a:path w="502" h="492">
                <a:moveTo>
                  <a:pt x="253" y="0"/>
                </a:moveTo>
                <a:cubicBezTo>
                  <a:pt x="394" y="0"/>
                  <a:pt x="502" y="110"/>
                  <a:pt x="502" y="249"/>
                </a:cubicBezTo>
                <a:cubicBezTo>
                  <a:pt x="502" y="384"/>
                  <a:pt x="394" y="492"/>
                  <a:pt x="253" y="492"/>
                </a:cubicBezTo>
                <a:cubicBezTo>
                  <a:pt x="108" y="492"/>
                  <a:pt x="0" y="384"/>
                  <a:pt x="0" y="249"/>
                </a:cubicBezTo>
                <a:cubicBezTo>
                  <a:pt x="0" y="110"/>
                  <a:pt x="108" y="0"/>
                  <a:pt x="253"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1" name="Freeform: Shape 250"/>
          <p:cNvSpPr/>
          <p:nvPr/>
        </p:nvSpPr>
        <p:spPr>
          <a:xfrm>
            <a:off x="866124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08" y="492"/>
                  <a:pt x="0" y="384"/>
                  <a:pt x="0" y="249"/>
                </a:cubicBezTo>
                <a:cubicBezTo>
                  <a:pt x="0" y="110"/>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2" name="Freeform: Shape 251"/>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3" name="Freeform: Shape 252"/>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4" name="Freeform: Shape 253"/>
          <p:cNvSpPr/>
          <p:nvPr/>
        </p:nvSpPr>
        <p:spPr>
          <a:xfrm>
            <a:off x="7610040" y="4997880"/>
            <a:ext cx="59760" cy="59760"/>
          </a:xfrm>
          <a:custGeom>
            <a:avLst/>
            <a:gdLst/>
            <a:ahLst/>
            <a:cxnLst>
              <a:cxn ang="3cd4">
                <a:pos x="hc" y="t"/>
              </a:cxn>
              <a:cxn ang="cd2">
                <a:pos x="l" y="vc"/>
              </a:cxn>
              <a:cxn ang="cd4">
                <a:pos x="hc" y="b"/>
              </a:cxn>
              <a:cxn ang="0">
                <a:pos x="r" y="vc"/>
              </a:cxn>
            </a:cxnLst>
            <a:rect l="l" t="t" r="r" b="b"/>
            <a:pathLst>
              <a:path w="167" h="167">
                <a:moveTo>
                  <a:pt x="83" y="0"/>
                </a:moveTo>
                <a:cubicBezTo>
                  <a:pt x="132" y="0"/>
                  <a:pt x="167" y="37"/>
                  <a:pt x="167" y="82"/>
                </a:cubicBezTo>
                <a:cubicBezTo>
                  <a:pt x="167" y="130"/>
                  <a:pt x="132" y="167"/>
                  <a:pt x="83" y="167"/>
                </a:cubicBezTo>
                <a:cubicBezTo>
                  <a:pt x="37" y="167"/>
                  <a:pt x="0" y="130"/>
                  <a:pt x="0" y="82"/>
                </a:cubicBezTo>
                <a:cubicBezTo>
                  <a:pt x="0" y="37"/>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5" name="Freeform: Shape 254"/>
          <p:cNvSpPr/>
          <p:nvPr/>
        </p:nvSpPr>
        <p:spPr>
          <a:xfrm>
            <a:off x="791172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5" y="0"/>
                  <a:pt x="171" y="37"/>
                  <a:pt x="171" y="82"/>
                </a:cubicBezTo>
                <a:cubicBezTo>
                  <a:pt x="171" y="130"/>
                  <a:pt x="135"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6" name="Freeform: Shape 255"/>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7" name="Freeform: Shape 256"/>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8" name="Freeform: Shape 257"/>
          <p:cNvSpPr/>
          <p:nvPr/>
        </p:nvSpPr>
        <p:spPr>
          <a:xfrm>
            <a:off x="7550640" y="2708639"/>
            <a:ext cx="59760" cy="58320"/>
          </a:xfrm>
          <a:custGeom>
            <a:avLst/>
            <a:gdLst/>
            <a:ahLst/>
            <a:cxnLst>
              <a:cxn ang="3cd4">
                <a:pos x="hc" y="t"/>
              </a:cxn>
              <a:cxn ang="cd2">
                <a:pos x="l" y="vc"/>
              </a:cxn>
              <a:cxn ang="cd4">
                <a:pos x="hc" y="b"/>
              </a:cxn>
              <a:cxn ang="0">
                <a:pos x="r" y="vc"/>
              </a:cxn>
            </a:cxnLst>
            <a:rect l="l" t="t" r="r" b="b"/>
            <a:pathLst>
              <a:path w="167" h="163">
                <a:moveTo>
                  <a:pt x="83" y="0"/>
                </a:moveTo>
                <a:cubicBezTo>
                  <a:pt x="132" y="0"/>
                  <a:pt x="167" y="38"/>
                  <a:pt x="167" y="79"/>
                </a:cubicBezTo>
                <a:cubicBezTo>
                  <a:pt x="167" y="126"/>
                  <a:pt x="132" y="163"/>
                  <a:pt x="83" y="163"/>
                </a:cubicBezTo>
                <a:cubicBezTo>
                  <a:pt x="37" y="163"/>
                  <a:pt x="0" y="126"/>
                  <a:pt x="0" y="79"/>
                </a:cubicBezTo>
                <a:cubicBezTo>
                  <a:pt x="0" y="38"/>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9" name="Freeform: Shape 258"/>
          <p:cNvSpPr/>
          <p:nvPr/>
        </p:nvSpPr>
        <p:spPr>
          <a:xfrm>
            <a:off x="785196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30" y="0"/>
                  <a:pt x="167" y="38"/>
                  <a:pt x="167" y="79"/>
                </a:cubicBezTo>
                <a:cubicBezTo>
                  <a:pt x="167" y="126"/>
                  <a:pt x="130"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0" name="Freeform: Shape 259"/>
          <p:cNvSpPr/>
          <p:nvPr/>
        </p:nvSpPr>
        <p:spPr>
          <a:xfrm>
            <a:off x="7020720" y="432828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39"/>
                </a:cubicBezTo>
                <a:lnTo>
                  <a:pt x="0" y="684"/>
                </a:lnTo>
                <a:cubicBezTo>
                  <a:pt x="0" y="755"/>
                  <a:pt x="67" y="823"/>
                  <a:pt x="139" y="823"/>
                </a:cubicBezTo>
                <a:lnTo>
                  <a:pt x="2713" y="823"/>
                </a:lnTo>
                <a:cubicBezTo>
                  <a:pt x="2780" y="823"/>
                  <a:pt x="2848" y="755"/>
                  <a:pt x="2848" y="684"/>
                </a:cubicBezTo>
                <a:lnTo>
                  <a:pt x="2848" y="139"/>
                </a:lnTo>
                <a:cubicBezTo>
                  <a:pt x="2848" y="72"/>
                  <a:pt x="2780" y="0"/>
                  <a:pt x="2713" y="0"/>
                </a:cubicBezTo>
                <a:close/>
              </a:path>
            </a:pathLst>
          </a:custGeom>
          <a:solidFill>
            <a:srgbClr val="FFFFFF"/>
          </a:solid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1" name="Freeform: Shape 260"/>
          <p:cNvSpPr/>
          <p:nvPr/>
        </p:nvSpPr>
        <p:spPr>
          <a:xfrm>
            <a:off x="7020720" y="43282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2" name="Freeform: Shape 261"/>
          <p:cNvSpPr/>
          <p:nvPr/>
        </p:nvSpPr>
        <p:spPr>
          <a:xfrm>
            <a:off x="8045640" y="4624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3" name="Freeform: Shape 262"/>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4" name="Freeform: Shape 263"/>
          <p:cNvSpPr/>
          <p:nvPr/>
        </p:nvSpPr>
        <p:spPr>
          <a:xfrm>
            <a:off x="7563600" y="438804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3"/>
                </a:cubicBezTo>
                <a:cubicBezTo>
                  <a:pt x="502" y="382"/>
                  <a:pt x="394" y="492"/>
                  <a:pt x="255" y="492"/>
                </a:cubicBezTo>
                <a:cubicBezTo>
                  <a:pt x="108" y="492"/>
                  <a:pt x="0" y="382"/>
                  <a:pt x="0" y="243"/>
                </a:cubicBezTo>
                <a:cubicBezTo>
                  <a:pt x="0" y="102"/>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5" name="Freeform: Shape 264"/>
          <p:cNvSpPr/>
          <p:nvPr/>
        </p:nvSpPr>
        <p:spPr>
          <a:xfrm>
            <a:off x="7805880" y="438804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02"/>
                  <a:pt x="502" y="243"/>
                </a:cubicBezTo>
                <a:cubicBezTo>
                  <a:pt x="502" y="382"/>
                  <a:pt x="392" y="492"/>
                  <a:pt x="247" y="492"/>
                </a:cubicBezTo>
                <a:cubicBezTo>
                  <a:pt x="108" y="492"/>
                  <a:pt x="0" y="382"/>
                  <a:pt x="0" y="243"/>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6" name="Freeform: Shape 265"/>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7" name="Freeform: Shape 266"/>
          <p:cNvSpPr/>
          <p:nvPr/>
        </p:nvSpPr>
        <p:spPr>
          <a:xfrm>
            <a:off x="7081920" y="438804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3"/>
                </a:cubicBezTo>
                <a:cubicBezTo>
                  <a:pt x="504" y="382"/>
                  <a:pt x="395" y="492"/>
                  <a:pt x="250" y="492"/>
                </a:cubicBezTo>
                <a:cubicBezTo>
                  <a:pt x="111" y="492"/>
                  <a:pt x="0" y="382"/>
                  <a:pt x="0" y="243"/>
                </a:cubicBezTo>
                <a:cubicBezTo>
                  <a:pt x="0" y="102"/>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8" name="Straight Connector 267"/>
          <p:cNvSpPr/>
          <p:nvPr/>
        </p:nvSpPr>
        <p:spPr>
          <a:xfrm>
            <a:off x="7576920" y="3993840"/>
            <a:ext cx="0" cy="334800"/>
          </a:xfrm>
          <a:prstGeom prst="line">
            <a:avLst/>
          </a:prstGeom>
          <a:noFill/>
          <a:ln w="18000">
            <a:solidFill>
              <a:srgbClr val="0000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3" name="Footer Placeholder 272"/>
          <p:cNvSpPr>
            <a:spLocks noGrp="1"/>
          </p:cNvSpPr>
          <p:nvPr>
            <p:ph type="ftr" sz="quarter" idx="11"/>
          </p:nvPr>
        </p:nvSpPr>
        <p:spPr/>
        <p:txBody>
          <a:bodyPr/>
          <a:lstStyle/>
          <a:p>
            <a:pPr lvl="0"/>
            <a:r>
              <a:rPr lang="en-US" smtClean="0"/>
              <a:t>Zhang, Xi PhD Defense</a:t>
            </a:r>
            <a:endParaRPr lang="en-US"/>
          </a:p>
        </p:txBody>
      </p:sp>
      <p:sp>
        <p:nvSpPr>
          <p:cNvPr id="274" name="Slide Number Placeholder 273"/>
          <p:cNvSpPr>
            <a:spLocks noGrp="1"/>
          </p:cNvSpPr>
          <p:nvPr>
            <p:ph type="sldNum" sz="quarter" idx="12"/>
          </p:nvPr>
        </p:nvSpPr>
        <p:spPr/>
        <p:txBody>
          <a:bodyPr/>
          <a:lstStyle/>
          <a:p>
            <a:pPr lvl="0"/>
            <a:fld id="{1163934E-6D4A-49A7-BCC2-DF33CF0FAD11}" type="slidenum">
              <a:rPr lang="mr-IN" smtClean="0"/>
              <a:t>55</a:t>
            </a:fld>
            <a:r>
              <a:rPr lang="mr-IN" smtClean="0"/>
              <a:t>/</a:t>
            </a:r>
            <a:endParaRPr lang="mr-I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extBox 1"/>
          <p:cNvSpPr txBox="1"/>
          <p:nvPr/>
        </p:nvSpPr>
        <p:spPr>
          <a:xfrm>
            <a:off x="590400" y="1073520"/>
            <a:ext cx="8279487"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MCAE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Jointly learn two tasks, left and right, together.</a:t>
            </a:r>
          </a:p>
        </p:txBody>
      </p:sp>
      <p:pic>
        <p:nvPicPr>
          <p:cNvPr id="3" name="Picture 2"/>
          <p:cNvPicPr>
            <a:picLocks noChangeAspect="1"/>
          </p:cNvPicPr>
          <p:nvPr/>
        </p:nvPicPr>
        <p:blipFill>
          <a:blip r:embed="rId3">
            <a:lum/>
            <a:alphaModFix/>
          </a:blip>
          <a:srcRect/>
          <a:stretch>
            <a:fillRect/>
          </a:stretch>
        </p:blipFill>
        <p:spPr>
          <a:xfrm>
            <a:off x="1554119" y="2560319"/>
            <a:ext cx="6766920" cy="3645360"/>
          </a:xfrm>
          <a:prstGeom prst="rect">
            <a:avLst/>
          </a:prstGeom>
          <a:noFill/>
          <a:ln>
            <a:noFill/>
          </a:ln>
        </p:spPr>
      </p:pic>
      <p:sp>
        <p:nvSpPr>
          <p:cNvPr id="4" name="TextBox 3"/>
          <p:cNvSpPr txBox="1"/>
          <p:nvPr/>
        </p:nvSpPr>
        <p:spPr>
          <a:xfrm>
            <a:off x="825840" y="4098240"/>
            <a:ext cx="1371599"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a:ln>
                  <a:noFill/>
                </a:ln>
                <a:latin typeface="Liberation Serif" pitchFamily="18"/>
                <a:ea typeface="WenQuanYi Zen Hei" pitchFamily="2"/>
                <a:cs typeface="Lohit Hindi" pitchFamily="2"/>
              </a:rPr>
              <a:t>where</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56</a:t>
            </a:fld>
            <a:r>
              <a:rPr lang="mr-IN" smtClean="0"/>
              <a:t>/</a:t>
            </a:r>
            <a:endParaRPr lang="mr-I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extBox 1"/>
          <p:cNvSpPr txBox="1"/>
          <p:nvPr/>
        </p:nvSpPr>
        <p:spPr>
          <a:xfrm>
            <a:off x="590400" y="893519"/>
            <a:ext cx="467837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Configuration of MCAE</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57</a:t>
            </a:fld>
            <a:r>
              <a:rPr lang="mr-IN" smtClean="0"/>
              <a:t>/</a:t>
            </a:r>
            <a:endParaRPr lang="mr-IN"/>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504" y="1604055"/>
            <a:ext cx="6753517" cy="563190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332720"/>
            <a:ext cx="9129240" cy="5303520"/>
          </a:xfrm>
          <a:prstGeom prst="rect">
            <a:avLst/>
          </a:prstGeom>
          <a:noFill/>
          <a:ln>
            <a:noFill/>
          </a:ln>
        </p:spPr>
      </p:pic>
      <p:sp>
        <p:nvSpPr>
          <p:cNvPr id="3" name="TextBox 2"/>
          <p:cNvSpPr txBox="1"/>
          <p:nvPr/>
        </p:nvSpPr>
        <p:spPr>
          <a:xfrm>
            <a:off x="590400" y="641880"/>
            <a:ext cx="6499321"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Visualization of domain adaptation.</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58</a:t>
            </a:fld>
            <a:r>
              <a:rPr lang="mr-IN" smtClean="0"/>
              <a:t>/</a:t>
            </a:r>
            <a:endParaRPr lang="mr-I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4" name="TextBox 3"/>
          <p:cNvSpPr txBox="1"/>
          <p:nvPr/>
        </p:nvSpPr>
        <p:spPr>
          <a:xfrm>
            <a:off x="338400" y="1645920"/>
            <a:ext cx="3291839" cy="3448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Without domain adaptation</a:t>
            </a:r>
          </a:p>
        </p:txBody>
      </p:sp>
      <p:sp>
        <p:nvSpPr>
          <p:cNvPr id="5" name="TextBox 4"/>
          <p:cNvSpPr txBox="1"/>
          <p:nvPr/>
        </p:nvSpPr>
        <p:spPr>
          <a:xfrm>
            <a:off x="338400" y="5209920"/>
            <a:ext cx="3291839" cy="3448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With domain adaptation</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59</a:t>
            </a:fld>
            <a:r>
              <a:rPr lang="mr-IN" smtClean="0"/>
              <a:t>/</a:t>
            </a:r>
            <a:endParaRPr lang="mr-IN"/>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360" y="213435"/>
            <a:ext cx="5966460" cy="355473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360" y="3834244"/>
            <a:ext cx="5966460" cy="35547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a:t>
            </a:fld>
            <a:r>
              <a:rPr lang="mr-IN" smtClean="0"/>
              <a:t>/</a:t>
            </a:r>
            <a:endParaRPr lang="mr-I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834640" y="1055159"/>
            <a:ext cx="4740480" cy="2599560"/>
          </a:xfrm>
          <a:prstGeom prst="rect">
            <a:avLst/>
          </a:prstGeom>
          <a:noFill/>
          <a:ln>
            <a:noFill/>
          </a:ln>
        </p:spPr>
      </p:pic>
      <p:sp>
        <p:nvSpPr>
          <p:cNvPr id="3" name="TextBox 2"/>
          <p:cNvSpPr txBox="1"/>
          <p:nvPr/>
        </p:nvSpPr>
        <p:spPr>
          <a:xfrm>
            <a:off x="3840479" y="3566160"/>
            <a:ext cx="283464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Roof style dataset</a:t>
            </a:r>
          </a:p>
        </p:txBody>
      </p:sp>
      <p:pic>
        <p:nvPicPr>
          <p:cNvPr id="4" name="Picture 3"/>
          <p:cNvPicPr>
            <a:picLocks noChangeAspect="1"/>
          </p:cNvPicPr>
          <p:nvPr/>
        </p:nvPicPr>
        <p:blipFill>
          <a:blip r:embed="rId4">
            <a:lum/>
            <a:alphaModFix/>
          </a:blip>
          <a:srcRect/>
          <a:stretch>
            <a:fillRect/>
          </a:stretch>
        </p:blipFill>
        <p:spPr>
          <a:xfrm>
            <a:off x="2853000" y="4219920"/>
            <a:ext cx="4736520" cy="2578680"/>
          </a:xfrm>
          <a:prstGeom prst="rect">
            <a:avLst/>
          </a:prstGeom>
          <a:noFill/>
          <a:ln>
            <a:noFill/>
          </a:ln>
        </p:spPr>
      </p:pic>
      <p:sp>
        <p:nvSpPr>
          <p:cNvPr id="5" name="TextBox 4"/>
          <p:cNvSpPr txBox="1"/>
          <p:nvPr/>
        </p:nvSpPr>
        <p:spPr>
          <a:xfrm>
            <a:off x="3840479" y="6763679"/>
            <a:ext cx="283464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Handwritten digit dataset</a:t>
            </a:r>
          </a:p>
        </p:txBody>
      </p:sp>
      <p:sp>
        <p:nvSpPr>
          <p:cNvPr id="6" name="TextBox 5"/>
          <p:cNvSpPr txBox="1"/>
          <p:nvPr/>
        </p:nvSpPr>
        <p:spPr>
          <a:xfrm>
            <a:off x="590400" y="365760"/>
            <a:ext cx="407417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Classification results</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60</a:t>
            </a:fld>
            <a:r>
              <a:rPr lang="mr-IN" smtClean="0"/>
              <a:t>/</a:t>
            </a:r>
            <a:endParaRPr lang="mr-I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61</a:t>
            </a:fld>
            <a:r>
              <a:rPr lang="mr-IN" smtClean="0"/>
              <a:t>/</a:t>
            </a:r>
            <a:endParaRPr lang="mr-I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extBox 1"/>
          <p:cNvSpPr txBox="1"/>
          <p:nvPr/>
        </p:nvSpPr>
        <p:spPr>
          <a:xfrm>
            <a:off x="365760" y="109220"/>
            <a:ext cx="3200400" cy="13593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Motivation</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62</a:t>
            </a:fld>
            <a:r>
              <a:rPr lang="mr-IN" smtClean="0"/>
              <a:t>/</a:t>
            </a:r>
            <a:endParaRPr lang="mr-IN"/>
          </a:p>
        </p:txBody>
      </p:sp>
      <p:sp>
        <p:nvSpPr>
          <p:cNvPr id="12" name="TextBox 11"/>
          <p:cNvSpPr txBox="1"/>
          <p:nvPr/>
        </p:nvSpPr>
        <p:spPr>
          <a:xfrm>
            <a:off x="332504" y="858974"/>
            <a:ext cx="9310259" cy="2031325"/>
          </a:xfrm>
          <a:prstGeom prst="rect">
            <a:avLst/>
          </a:prstGeom>
          <a:noFill/>
        </p:spPr>
        <p:txBody>
          <a:bodyPr wrap="square" rtlCol="0">
            <a:spAutoFit/>
          </a:bodyPr>
          <a:lstStyle/>
          <a:p>
            <a:pPr lvl="0" algn="just" hangingPunct="0">
              <a:lnSpc>
                <a:spcPct val="150000"/>
              </a:lnSpc>
              <a:defRPr sz="1800"/>
            </a:pPr>
            <a:r>
              <a:rPr lang="en-US" sz="2800" dirty="0">
                <a:solidFill>
                  <a:srgbClr val="000000"/>
                </a:solidFill>
                <a:latin typeface="Liberation Serif" pitchFamily="18"/>
                <a:ea typeface="WenQuanYi Zen Hei" pitchFamily="2"/>
                <a:cs typeface="Lohit Hindi" pitchFamily="2"/>
              </a:rPr>
              <a:t>The fundamental issue in imbalanced learning is the ability of imbalanced data to compromise the performance of classification algorithm.</a:t>
            </a:r>
            <a:endParaRPr lang="en-US" sz="2800" dirty="0">
              <a:solidFill>
                <a:srgbClr val="000000"/>
              </a:solidFill>
              <a:latin typeface="Liberation Serif" pitchFamily="18"/>
              <a:ea typeface="WenQuanYi Zen Hei" pitchFamily="2"/>
              <a:cs typeface="Lohit Hindi" pitchFamily="2"/>
            </a:endParaRPr>
          </a:p>
        </p:txBody>
      </p:sp>
      <p:sp>
        <p:nvSpPr>
          <p:cNvPr id="13" name="TextBox 12"/>
          <p:cNvSpPr txBox="1"/>
          <p:nvPr/>
        </p:nvSpPr>
        <p:spPr>
          <a:xfrm>
            <a:off x="457200" y="3546764"/>
            <a:ext cx="9185564" cy="3892861"/>
          </a:xfrm>
          <a:prstGeom prst="rect">
            <a:avLst/>
          </a:prstGeom>
          <a:noFill/>
        </p:spPr>
        <p:txBody>
          <a:bodyPr wrap="square" rtlCol="0">
            <a:spAutoFit/>
          </a:bodyPr>
          <a:lstStyle/>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It is hard to detect regularities within a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The general bias used in many classification algorithm make it hard to learn from the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Noise impacts more to the minority class.</a:t>
            </a: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extBox 1"/>
          <p:cNvSpPr txBox="1"/>
          <p:nvPr/>
        </p:nvSpPr>
        <p:spPr>
          <a:xfrm>
            <a:off x="365760" y="109220"/>
            <a:ext cx="3200400" cy="6400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work</a:t>
            </a:r>
          </a:p>
        </p:txBody>
      </p:sp>
      <p:sp>
        <p:nvSpPr>
          <p:cNvPr id="4" name="TextBox 3"/>
          <p:cNvSpPr txBox="1"/>
          <p:nvPr/>
        </p:nvSpPr>
        <p:spPr>
          <a:xfrm>
            <a:off x="457200" y="1188719"/>
            <a:ext cx="9227127" cy="1506523"/>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1800"/>
            </a:pPr>
            <a:r>
              <a:rPr lang="en-US" sz="3200" b="0" i="0" u="none" strike="noStrike" kern="1200">
                <a:ln>
                  <a:noFill/>
                </a:ln>
                <a:latin typeface="Liberation Serif" pitchFamily="18"/>
                <a:ea typeface="WenQuanYi Zen Hei" pitchFamily="2"/>
                <a:cs typeface="Lohit Hindi" pitchFamily="2"/>
              </a:rPr>
              <a:t>There are primarily three groups of methods that can solve imbalanced learning problems [19].</a:t>
            </a:r>
          </a:p>
        </p:txBody>
      </p:sp>
      <p:sp>
        <p:nvSpPr>
          <p:cNvPr id="5" name="TextBox 4"/>
          <p:cNvSpPr txBox="1"/>
          <p:nvPr/>
        </p:nvSpPr>
        <p:spPr>
          <a:xfrm>
            <a:off x="457200" y="2834640"/>
            <a:ext cx="4633233"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Cost sensitive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Kernel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Sampling methods.</a:t>
            </a:r>
          </a:p>
        </p:txBody>
      </p:sp>
      <p:sp>
        <p:nvSpPr>
          <p:cNvPr id="6" name="Freeform: Shape 5"/>
          <p:cNvSpPr/>
          <p:nvPr/>
        </p:nvSpPr>
        <p:spPr>
          <a:xfrm>
            <a:off x="4242240" y="4261680"/>
            <a:ext cx="389880" cy="38988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FF3333"/>
          </a:solidFill>
          <a:ln w="0">
            <a:solidFill>
              <a:srgbClr val="FF3333"/>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63</a:t>
            </a:fld>
            <a:r>
              <a:rPr lang="mr-IN" smtClean="0"/>
              <a:t>/</a:t>
            </a:r>
            <a:endParaRPr lang="mr-I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extBox 1"/>
          <p:cNvSpPr txBox="1"/>
          <p:nvPr/>
        </p:nvSpPr>
        <p:spPr>
          <a:xfrm>
            <a:off x="365760" y="109220"/>
            <a:ext cx="5486399" cy="21207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sampling methods</a:t>
            </a:r>
          </a:p>
        </p:txBody>
      </p:sp>
      <p:sp>
        <p:nvSpPr>
          <p:cNvPr id="5" name="TextBox 4"/>
          <p:cNvSpPr txBox="1"/>
          <p:nvPr/>
        </p:nvSpPr>
        <p:spPr>
          <a:xfrm>
            <a:off x="410400" y="1047599"/>
            <a:ext cx="571608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100000"/>
              <a:buAutoNum type="arabicParenR"/>
              <a:tabLst/>
              <a:defRPr sz="2800"/>
            </a:pPr>
            <a:r>
              <a:rPr lang="en-US" sz="3200" b="0" i="0" u="none" strike="noStrike" kern="1200">
                <a:ln>
                  <a:noFill/>
                </a:ln>
                <a:latin typeface="Liberation Serif" pitchFamily="18"/>
                <a:ea typeface="WenQuanYi Zen Hei" pitchFamily="2"/>
                <a:cs typeface="Lohit Hindi" pitchFamily="2"/>
              </a:rPr>
              <a:t> Creating identical samples.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64</a:t>
            </a:fld>
            <a:r>
              <a:rPr lang="mr-IN" smtClean="0"/>
              <a:t>/</a:t>
            </a:r>
            <a:endParaRPr lang="mr-IN"/>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430" y="1879193"/>
            <a:ext cx="6578860" cy="500812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extBox 1"/>
          <p:cNvSpPr txBox="1"/>
          <p:nvPr/>
        </p:nvSpPr>
        <p:spPr>
          <a:xfrm>
            <a:off x="410400" y="1047599"/>
            <a:ext cx="9007920" cy="1896119"/>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200" b="0" i="0" u="none" strike="noStrike" kern="1200">
                <a:ln>
                  <a:noFill/>
                </a:ln>
                <a:latin typeface="Liberation Serif" pitchFamily="18"/>
                <a:ea typeface="WenQuanYi Zen Hei" pitchFamily="2"/>
                <a:cs typeface="Lohit Hindi" pitchFamily="2"/>
              </a:rPr>
              <a:t>2) SMOTE [4] and its variants [2][7][17][18] etc.</a:t>
            </a:r>
          </a:p>
        </p:txBody>
      </p:sp>
      <p:pic>
        <p:nvPicPr>
          <p:cNvPr id="3" name="Picture 2"/>
          <p:cNvPicPr>
            <a:picLocks noChangeAspect="1"/>
          </p:cNvPicPr>
          <p:nvPr/>
        </p:nvPicPr>
        <p:blipFill>
          <a:blip r:embed="rId3">
            <a:lum/>
            <a:alphaModFix/>
          </a:blip>
          <a:srcRect/>
          <a:stretch>
            <a:fillRect/>
          </a:stretch>
        </p:blipFill>
        <p:spPr>
          <a:xfrm>
            <a:off x="2212560" y="2103120"/>
            <a:ext cx="5742720" cy="43891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65</a:t>
            </a:fld>
            <a:r>
              <a:rPr lang="mr-IN" smtClean="0"/>
              <a:t>/</a:t>
            </a:r>
            <a:endParaRPr lang="mr-I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extBox 1"/>
          <p:cNvSpPr txBox="1"/>
          <p:nvPr/>
        </p:nvSpPr>
        <p:spPr>
          <a:xfrm>
            <a:off x="365760" y="109220"/>
            <a:ext cx="7406640" cy="13593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The proposed approach – CGMOS</a:t>
            </a:r>
          </a:p>
        </p:txBody>
      </p:sp>
      <p:sp>
        <p:nvSpPr>
          <p:cNvPr id="4" name="TextBox 3"/>
          <p:cNvSpPr txBox="1"/>
          <p:nvPr/>
        </p:nvSpPr>
        <p:spPr>
          <a:xfrm>
            <a:off x="457200" y="1908719"/>
            <a:ext cx="9088582" cy="4692139"/>
          </a:xfrm>
          <a:prstGeom prst="rect">
            <a:avLst/>
          </a:prstGeom>
          <a:noFill/>
          <a:ln>
            <a:noFill/>
          </a:ln>
        </p:spPr>
        <p:txBody>
          <a:bodyPr vert="horz" wrap="square" lIns="90000" tIns="45000" rIns="90000" bIns="45000" anchorCtr="0" compatLnSpc="0">
            <a:spAutoFit/>
          </a:bodyPr>
          <a:lstStyle/>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an oversampling technique that uses the same framework proposed by SMOTE.</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can synthesize new samples that will improve the overall </a:t>
            </a:r>
            <a:r>
              <a:rPr lang="en-US" sz="2600" b="0" i="1" u="none" strike="noStrike" kern="1200" dirty="0">
                <a:ln>
                  <a:noFill/>
                </a:ln>
                <a:latin typeface="Times New Roman" pitchFamily="18"/>
                <a:ea typeface="WenQuanYi Zen Hei" pitchFamily="2"/>
                <a:cs typeface="Lohit Hindi" pitchFamily="2"/>
              </a:rPr>
              <a:t>certainty</a:t>
            </a:r>
            <a:r>
              <a:rPr lang="en-US" sz="2600" b="0" i="0" u="none" strike="noStrike" kern="1200" dirty="0">
                <a:ln>
                  <a:noFill/>
                </a:ln>
                <a:latin typeface="Times New Roman" pitchFamily="18"/>
                <a:ea typeface="WenQuanYi Zen Hei" pitchFamily="2"/>
                <a:cs typeface="Lohit Hindi" pitchFamily="2"/>
              </a:rPr>
              <a:t> of the entire dataset in classification.</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theoretically proved to work better than SMOTE during training when using Bayesian classification.</a:t>
            </a:r>
          </a:p>
        </p:txBody>
      </p:sp>
      <p:sp>
        <p:nvSpPr>
          <p:cNvPr id="5" name="TextBox 4"/>
          <p:cNvSpPr txBox="1"/>
          <p:nvPr/>
        </p:nvSpPr>
        <p:spPr>
          <a:xfrm>
            <a:off x="476640" y="1047599"/>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What is CGMOS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66</a:t>
            </a:fld>
            <a:r>
              <a:rPr lang="mr-IN" smtClean="0"/>
              <a:t>/</a:t>
            </a:r>
            <a:endParaRPr lang="mr-I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extBox 1"/>
          <p:cNvSpPr txBox="1"/>
          <p:nvPr/>
        </p:nvSpPr>
        <p:spPr>
          <a:xfrm>
            <a:off x="473760" y="1123200"/>
            <a:ext cx="9235440" cy="1449719"/>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0" i="0" u="none" strike="noStrike" kern="1200">
                <a:ln>
                  <a:noFill/>
                </a:ln>
                <a:latin typeface="Liberation Serif" pitchFamily="18"/>
                <a:ea typeface="WenQuanYi Zen Hei" pitchFamily="2"/>
                <a:cs typeface="Lohit Hindi" pitchFamily="2"/>
              </a:rPr>
              <a:t>Given Bayes rule in a binary classification problem:                    </a:t>
            </a:r>
          </a:p>
        </p:txBody>
      </p:sp>
      <p:pic>
        <p:nvPicPr>
          <p:cNvPr id="3" name="Picture 2"/>
          <p:cNvPicPr>
            <a:picLocks noChangeAspect="1"/>
          </p:cNvPicPr>
          <p:nvPr/>
        </p:nvPicPr>
        <p:blipFill>
          <a:blip r:embed="rId3">
            <a:lum/>
            <a:alphaModFix/>
          </a:blip>
          <a:srcRect/>
          <a:stretch>
            <a:fillRect/>
          </a:stretch>
        </p:blipFill>
        <p:spPr>
          <a:xfrm>
            <a:off x="2317680" y="5045760"/>
            <a:ext cx="5271839" cy="1737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194560" y="1665359"/>
            <a:ext cx="5857560" cy="1108440"/>
          </a:xfrm>
          <a:prstGeom prst="rect">
            <a:avLst/>
          </a:prstGeom>
          <a:noFill/>
          <a:ln>
            <a:noFill/>
          </a:ln>
        </p:spPr>
      </p:pic>
      <p:sp>
        <p:nvSpPr>
          <p:cNvPr id="5" name="TextBox 4"/>
          <p:cNvSpPr txBox="1"/>
          <p:nvPr/>
        </p:nvSpPr>
        <p:spPr>
          <a:xfrm>
            <a:off x="476640" y="399600"/>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Definition of certainty</a:t>
            </a:r>
          </a:p>
        </p:txBody>
      </p:sp>
      <p:grpSp>
        <p:nvGrpSpPr>
          <p:cNvPr id="6" name="Group 5"/>
          <p:cNvGrpSpPr/>
          <p:nvPr/>
        </p:nvGrpSpPr>
        <p:grpSpPr>
          <a:xfrm>
            <a:off x="532080" y="3056400"/>
            <a:ext cx="9177120" cy="1816351"/>
            <a:chOff x="532080" y="3056400"/>
            <a:chExt cx="9177120" cy="1816351"/>
          </a:xfrm>
        </p:grpSpPr>
        <mc:AlternateContent xmlns:mc="http://schemas.openxmlformats.org/markup-compatibility/2006" xmlns:a14="http://schemas.microsoft.com/office/drawing/2010/main">
          <mc:Choice Requires="a14">
            <p:sp>
              <p:nvSpPr>
                <p:cNvPr id="7" name="TextBox 6"/>
                <p:cNvSpPr txBox="1">
                  <a:spLocks noResize="1"/>
                </p:cNvSpPr>
                <p:nvPr/>
              </p:nvSpPr>
              <p:spPr>
                <a:xfrm>
                  <a:off x="3182040" y="3127679"/>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82040" y="3127679"/>
                  <a:ext cx="1005840" cy="374760"/>
                </a:xfrm>
                <a:prstGeom prst="rect">
                  <a:avLst/>
                </a:prstGeom>
                <a:blipFill>
                  <a:blip r:embed="rId5"/>
                  <a:stretch>
                    <a:fillRect b="-3226"/>
                  </a:stretch>
                </a:blipFill>
                <a:ln>
                  <a:noFill/>
                </a:ln>
              </p:spPr>
              <p:txBody>
                <a:bodyPr/>
                <a:lstStyle/>
                <a:p>
                  <a:r>
                    <a:rPr lang="en-US">
                      <a:noFill/>
                    </a:rPr>
                    <a:t> </a:t>
                  </a:r>
                </a:p>
              </p:txBody>
            </p:sp>
          </mc:Fallback>
        </mc:AlternateContent>
        <p:sp>
          <p:nvSpPr>
            <p:cNvPr id="8" name="TextBox 7"/>
            <p:cNvSpPr txBox="1"/>
            <p:nvPr/>
          </p:nvSpPr>
          <p:spPr>
            <a:xfrm>
              <a:off x="532080" y="3056400"/>
              <a:ext cx="9177120" cy="1816351"/>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pPr>
              <a:r>
                <a:rPr lang="en-US" sz="2600" b="0" i="0" u="none" strike="noStrike" kern="1200" dirty="0">
                  <a:ln>
                    <a:noFill/>
                  </a:ln>
                  <a:latin typeface="Times New Roman" pitchFamily="18"/>
                  <a:ea typeface="WenQuanYi Zen Hei" pitchFamily="2"/>
                  <a:cs typeface="Lohit Hindi" pitchFamily="2"/>
                </a:rPr>
                <a:t>For a data sample            representing features and class label. The certainty for this sample in the majority and minority class are respectively defined as:</a:t>
              </a:r>
            </a:p>
          </p:txBody>
        </p:sp>
      </p:gr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67</a:t>
            </a:fld>
            <a:r>
              <a:rPr lang="mr-IN" smtClean="0"/>
              <a:t>/</a:t>
            </a:r>
            <a:endParaRPr lang="mr-I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Strategy of choosing sampling seeds</a:t>
            </a:r>
          </a:p>
        </p:txBody>
      </p:sp>
      <p:sp>
        <p:nvSpPr>
          <p:cNvPr id="3" name="TextBox 2"/>
          <p:cNvSpPr txBox="1"/>
          <p:nvPr/>
        </p:nvSpPr>
        <p:spPr>
          <a:xfrm>
            <a:off x="504725" y="1138746"/>
            <a:ext cx="9080269" cy="320987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SzPct val="45000"/>
              <a:buFont typeface="StarSymbol"/>
              <a:buChar char="●"/>
              <a:tabLst/>
              <a:defRPr sz="2400"/>
            </a:pPr>
            <a:r>
              <a:rPr lang="en-US" sz="2400" b="0" i="0" u="none" strike="noStrike" kern="1200" dirty="0">
                <a:ln>
                  <a:noFill/>
                </a:ln>
                <a:latin typeface="Times New Roman" pitchFamily="18"/>
                <a:ea typeface="WenQuanYi Zen Hei" pitchFamily="2"/>
                <a:cs typeface="Lohit Hindi" pitchFamily="2"/>
              </a:rPr>
              <a:t>CGMOS selects a seed according to a weight              assigned to the seed.</a:t>
            </a:r>
          </a:p>
          <a:p>
            <a:pPr marL="0" marR="0" lvl="0" indent="0" algn="just" rtl="0" hangingPunct="0">
              <a:lnSpc>
                <a:spcPct val="150000"/>
              </a:lnSpc>
              <a:spcBef>
                <a:spcPts val="0"/>
              </a:spcBef>
              <a:spcAft>
                <a:spcPts val="0"/>
              </a:spcAft>
              <a:buSzPct val="45000"/>
              <a:buFont typeface="StarSymbol"/>
              <a:buChar char="●"/>
              <a:tabLst/>
              <a:defRPr sz="2400"/>
            </a:pPr>
            <a:r>
              <a:rPr lang="en-US" sz="2400" b="0" i="0" u="none" strike="noStrike" kern="1200" dirty="0">
                <a:ln>
                  <a:noFill/>
                </a:ln>
                <a:latin typeface="Times New Roman" pitchFamily="18"/>
                <a:ea typeface="WenQuanYi Zen Hei" pitchFamily="2"/>
                <a:cs typeface="Lohit Hindi" pitchFamily="2"/>
              </a:rPr>
              <a:t>The weight            is computed as a </a:t>
            </a:r>
            <a:r>
              <a:rPr lang="en-US" sz="2400" b="0" i="1" u="none" strike="noStrike" kern="1200" dirty="0">
                <a:ln>
                  <a:noFill/>
                </a:ln>
                <a:latin typeface="Times New Roman" pitchFamily="18"/>
                <a:ea typeface="WenQuanYi Zen Hei" pitchFamily="2"/>
                <a:cs typeface="Lohit Hindi" pitchFamily="2"/>
              </a:rPr>
              <a:t>relative certainty change</a:t>
            </a:r>
            <a:r>
              <a:rPr lang="en-US" sz="2400" b="0" i="0" u="none" strike="noStrike" kern="1200" dirty="0">
                <a:ln>
                  <a:noFill/>
                </a:ln>
                <a:latin typeface="Times New Roman" pitchFamily="18"/>
                <a:ea typeface="WenQuanYi Zen Hei" pitchFamily="2"/>
                <a:cs typeface="Lohit Hindi" pitchFamily="2"/>
              </a:rPr>
              <a:t> comparing the certainty before and after a new sample is added.</a:t>
            </a:r>
          </a:p>
          <a:p>
            <a:pPr marL="0" marR="0" lvl="0" indent="0" algn="just" rtl="0" hangingPunct="0">
              <a:lnSpc>
                <a:spcPct val="150000"/>
              </a:lnSpc>
              <a:spcBef>
                <a:spcPts val="0"/>
              </a:spcBef>
              <a:spcAft>
                <a:spcPts val="0"/>
              </a:spcAft>
              <a:buSzPct val="45000"/>
              <a:buFont typeface="StarSymbol"/>
              <a:buChar char="●"/>
              <a:tabLst/>
              <a:defRPr sz="2400"/>
            </a:pPr>
            <a:r>
              <a:rPr lang="en-US" sz="2400" b="0" i="0" u="none" strike="noStrike" kern="1200" dirty="0">
                <a:ln>
                  <a:noFill/>
                </a:ln>
                <a:latin typeface="Times New Roman" pitchFamily="18"/>
                <a:ea typeface="WenQuanYi Zen Hei" pitchFamily="2"/>
                <a:cs typeface="Lohit Hindi" pitchFamily="2"/>
              </a:rPr>
              <a:t>Given relative certainty change for sample            by adding a new sample at location      defined as:  </a:t>
            </a:r>
          </a:p>
        </p:txBody>
      </p:sp>
      <mc:AlternateContent xmlns:mc="http://schemas.openxmlformats.org/markup-compatibility/2006">
        <mc:Choice xmlns:a14="http://schemas.microsoft.com/office/drawing/2010/main" Requires="a14">
          <p:sp>
            <p:nvSpPr>
              <p:cNvPr id="4" name="TextBox 3"/>
              <p:cNvSpPr txBox="1">
                <a:spLocks noResize="1"/>
              </p:cNvSpPr>
              <p:nvPr/>
            </p:nvSpPr>
            <p:spPr>
              <a:xfrm>
                <a:off x="2046651" y="2331838"/>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4" name="TextBox 3"/>
              <p:cNvSpPr txBox="1">
                <a:spLocks noRot="1" noChangeAspect="1" noMove="1" noResize="1" noEditPoints="1" noAdjustHandles="1" noChangeArrowheads="1" noChangeShapeType="1" noTextEdit="1"/>
              </p:cNvSpPr>
              <p:nvPr/>
            </p:nvSpPr>
            <p:spPr>
              <a:xfrm>
                <a:off x="2046651" y="2331838"/>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a:spLocks noResize="1"/>
              </p:cNvSpPr>
              <p:nvPr/>
            </p:nvSpPr>
            <p:spPr>
              <a:xfrm>
                <a:off x="6273360" y="1244700"/>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5" name="TextBox 4"/>
              <p:cNvSpPr txBox="1">
                <a:spLocks noRot="1" noChangeAspect="1" noMove="1" noResize="1" noEditPoints="1" noAdjustHandles="1" noChangeArrowheads="1" noChangeShapeType="1" noTextEdit="1"/>
              </p:cNvSpPr>
              <p:nvPr/>
            </p:nvSpPr>
            <p:spPr>
              <a:xfrm>
                <a:off x="6273360" y="1244700"/>
                <a:ext cx="914400" cy="393120"/>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a:spLocks noResize="1"/>
              </p:cNvSpPr>
              <p:nvPr/>
            </p:nvSpPr>
            <p:spPr>
              <a:xfrm>
                <a:off x="6181920" y="3383176"/>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dirty="0">
                  <a:latin typeface="Liberation Sans" pitchFamily="18"/>
                </a:endParaRPr>
              </a:p>
            </p:txBody>
          </p:sp>
        </mc:Choice>
        <mc:Fallback>
          <p:sp>
            <p:nvSpPr>
              <p:cNvPr id="6" name="TextBox 5"/>
              <p:cNvSpPr txBox="1">
                <a:spLocks noRot="1" noChangeAspect="1" noMove="1" noResize="1" noEditPoints="1" noAdjustHandles="1" noChangeArrowheads="1" noChangeShapeType="1" noTextEdit="1"/>
              </p:cNvSpPr>
              <p:nvPr/>
            </p:nvSpPr>
            <p:spPr>
              <a:xfrm>
                <a:off x="6181920" y="3383176"/>
                <a:ext cx="1005840" cy="374760"/>
              </a:xfrm>
              <a:prstGeom prst="rect">
                <a:avLst/>
              </a:prstGeom>
              <a:blipFill rotWithShape="0">
                <a:blip r:embed="rId5"/>
                <a:stretch>
                  <a:fillRect b="-491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a:spLocks noResize="1"/>
              </p:cNvSpPr>
              <p:nvPr/>
            </p:nvSpPr>
            <p:spPr>
              <a:xfrm>
                <a:off x="2865507" y="3848580"/>
                <a:ext cx="402480" cy="42048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p:sp>
            <p:nvSpPr>
              <p:cNvPr id="7" name="TextBox 6"/>
              <p:cNvSpPr txBox="1">
                <a:spLocks noRot="1" noChangeAspect="1" noMove="1" noResize="1" noEditPoints="1" noAdjustHandles="1" noChangeArrowheads="1" noChangeShapeType="1" noTextEdit="1"/>
              </p:cNvSpPr>
              <p:nvPr/>
            </p:nvSpPr>
            <p:spPr>
              <a:xfrm>
                <a:off x="2865507" y="3848580"/>
                <a:ext cx="402480" cy="420480"/>
              </a:xfrm>
              <a:prstGeom prst="rect">
                <a:avLst/>
              </a:prstGeom>
              <a:blipFill rotWithShape="0">
                <a:blip r:embed="rId6"/>
                <a:stretch>
                  <a:fillRect/>
                </a:stretch>
              </a:blipFill>
              <a:ln>
                <a:noFill/>
              </a:ln>
            </p:spPr>
            <p:txBody>
              <a:bodyPr/>
              <a:lstStyle/>
              <a:p>
                <a:r>
                  <a:rPr lang="en-US">
                    <a:noFill/>
                  </a:rPr>
                  <a:t> </a:t>
                </a:r>
              </a:p>
            </p:txBody>
          </p:sp>
        </mc:Fallback>
      </mc:AlternateContent>
      <p:pic>
        <p:nvPicPr>
          <p:cNvPr id="8" name="Picture 7"/>
          <p:cNvPicPr>
            <a:picLocks noChangeAspect="1"/>
          </p:cNvPicPr>
          <p:nvPr/>
        </p:nvPicPr>
        <p:blipFill>
          <a:blip r:embed="rId7">
            <a:lum/>
            <a:alphaModFix/>
          </a:blip>
          <a:srcRect/>
          <a:stretch>
            <a:fillRect/>
          </a:stretch>
        </p:blipFill>
        <p:spPr>
          <a:xfrm>
            <a:off x="2626560" y="4259160"/>
            <a:ext cx="4838400" cy="1005840"/>
          </a:xfrm>
          <a:prstGeom prst="rect">
            <a:avLst/>
          </a:prstGeom>
          <a:noFill/>
          <a:ln>
            <a:noFill/>
          </a:ln>
        </p:spPr>
      </p:pic>
      <p:sp>
        <p:nvSpPr>
          <p:cNvPr id="9" name="TextBox 8"/>
          <p:cNvSpPr txBox="1"/>
          <p:nvPr/>
        </p:nvSpPr>
        <p:spPr>
          <a:xfrm>
            <a:off x="731519" y="5303520"/>
            <a:ext cx="3108959"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Weight is computed as:</a:t>
            </a:r>
          </a:p>
        </p:txBody>
      </p:sp>
      <p:pic>
        <p:nvPicPr>
          <p:cNvPr id="10" name="Picture 9"/>
          <p:cNvPicPr>
            <a:picLocks noChangeAspect="1"/>
          </p:cNvPicPr>
          <p:nvPr/>
        </p:nvPicPr>
        <p:blipFill>
          <a:blip r:embed="rId8">
            <a:lum/>
            <a:alphaModFix/>
          </a:blip>
          <a:srcRect/>
          <a:stretch>
            <a:fillRect/>
          </a:stretch>
        </p:blipFill>
        <p:spPr>
          <a:xfrm>
            <a:off x="2752200" y="5851440"/>
            <a:ext cx="4435560" cy="117036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68</a:t>
            </a:fld>
            <a:r>
              <a:rPr lang="mr-IN" smtClean="0"/>
              <a:t>/</a:t>
            </a:r>
            <a:endParaRPr lang="mr-I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Theoretical guarantee over SMOTE</a:t>
            </a:r>
          </a:p>
        </p:txBody>
      </p:sp>
      <p:grpSp>
        <p:nvGrpSpPr>
          <p:cNvPr id="3" name="Group 2"/>
          <p:cNvGrpSpPr/>
          <p:nvPr/>
        </p:nvGrpSpPr>
        <p:grpSpPr>
          <a:xfrm>
            <a:off x="548640" y="1297619"/>
            <a:ext cx="9052560" cy="1152580"/>
            <a:chOff x="548640" y="1172160"/>
            <a:chExt cx="9724652" cy="1152580"/>
          </a:xfrm>
        </p:grpSpPr>
        <p:sp>
          <p:nvSpPr>
            <p:cNvPr id="4" name="TextBox 3"/>
            <p:cNvSpPr txBox="1"/>
            <p:nvPr/>
          </p:nvSpPr>
          <p:spPr>
            <a:xfrm>
              <a:off x="548640" y="1172160"/>
              <a:ext cx="9724652"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1" i="0" u="none" strike="noStrike" kern="1200" dirty="0">
                  <a:ln>
                    <a:noFill/>
                  </a:ln>
                  <a:latin typeface="Times New Roman" pitchFamily="18"/>
                  <a:ea typeface="WenQuanYi Zen Hei" pitchFamily="2"/>
                  <a:cs typeface="Lohit Hindi" pitchFamily="2"/>
                </a:rPr>
                <a:t>Definition (Average gain):</a:t>
              </a:r>
              <a:r>
                <a:rPr lang="en-US" sz="2400" b="0" i="0" u="none" strike="noStrike" kern="1200" dirty="0">
                  <a:ln>
                    <a:noFill/>
                  </a:ln>
                  <a:latin typeface="Times New Roman" pitchFamily="18"/>
                  <a:ea typeface="WenQuanYi Zen Hei" pitchFamily="2"/>
                  <a:cs typeface="Lohit Hindi" pitchFamily="2"/>
                </a:rPr>
                <a:t> The average gain when adding sample       is defined by:</a:t>
              </a:r>
            </a:p>
          </p:txBody>
        </p:sp>
        <mc:AlternateContent xmlns:mc="http://schemas.openxmlformats.org/markup-compatibility/2006">
          <mc:Choice xmlns:a14="http://schemas.microsoft.com/office/drawing/2010/main" Requires="a14">
            <p:sp>
              <p:nvSpPr>
                <p:cNvPr id="5" name="TextBox 4"/>
                <p:cNvSpPr txBox="1">
                  <a:spLocks noResize="1"/>
                </p:cNvSpPr>
                <p:nvPr/>
              </p:nvSpPr>
              <p:spPr>
                <a:xfrm>
                  <a:off x="9417846" y="1250821"/>
                  <a:ext cx="457200" cy="4845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p:sp>
              <p:nvSpPr>
                <p:cNvPr id="5" name="TextBox 4"/>
                <p:cNvSpPr txBox="1">
                  <a:spLocks noRot="1" noChangeAspect="1" noMove="1" noResize="1" noEditPoints="1" noAdjustHandles="1" noChangeArrowheads="1" noChangeShapeType="1" noTextEdit="1"/>
                </p:cNvSpPr>
                <p:nvPr/>
              </p:nvSpPr>
              <p:spPr>
                <a:xfrm>
                  <a:off x="9417846" y="1250821"/>
                  <a:ext cx="457200" cy="484560"/>
                </a:xfrm>
                <a:prstGeom prst="rect">
                  <a:avLst/>
                </a:prstGeom>
                <a:blipFill rotWithShape="0">
                  <a:blip r:embed="rId3"/>
                  <a:stretch>
                    <a:fillRect/>
                  </a:stretch>
                </a:blipFill>
                <a:ln>
                  <a:noFill/>
                </a:ln>
              </p:spPr>
              <p:txBody>
                <a:bodyPr/>
                <a:lstStyle/>
                <a:p>
                  <a:r>
                    <a:rPr lang="en-US">
                      <a:noFill/>
                    </a:rPr>
                    <a:t> </a:t>
                  </a:r>
                </a:p>
              </p:txBody>
            </p:sp>
          </mc:Fallback>
        </mc:AlternateContent>
      </p:grpSp>
      <p:grpSp>
        <p:nvGrpSpPr>
          <p:cNvPr id="6" name="Group 5"/>
          <p:cNvGrpSpPr/>
          <p:nvPr/>
        </p:nvGrpSpPr>
        <p:grpSpPr>
          <a:xfrm>
            <a:off x="3377160" y="2040119"/>
            <a:ext cx="4019400" cy="2224441"/>
            <a:chOff x="3377160" y="2040119"/>
            <a:chExt cx="4019400" cy="2224441"/>
          </a:xfrm>
        </p:grpSpPr>
        <p:pic>
          <p:nvPicPr>
            <p:cNvPr id="7" name="Picture 6"/>
            <p:cNvPicPr>
              <a:picLocks noChangeAspect="1"/>
            </p:cNvPicPr>
            <p:nvPr/>
          </p:nvPicPr>
          <p:blipFill>
            <a:blip r:embed="rId4">
              <a:lum/>
              <a:alphaModFix/>
            </a:blip>
            <a:srcRect/>
            <a:stretch>
              <a:fillRect/>
            </a:stretch>
          </p:blipFill>
          <p:spPr>
            <a:xfrm>
              <a:off x="3377160" y="2040119"/>
              <a:ext cx="3115080" cy="1030319"/>
            </a:xfrm>
            <a:prstGeom prst="rect">
              <a:avLst/>
            </a:prstGeom>
            <a:noFill/>
            <a:ln>
              <a:noFill/>
            </a:ln>
          </p:spPr>
        </p:pic>
        <p:sp>
          <p:nvSpPr>
            <p:cNvPr id="8" name="TextBox 7"/>
            <p:cNvSpPr txBox="1"/>
            <p:nvPr/>
          </p:nvSpPr>
          <p:spPr>
            <a:xfrm>
              <a:off x="3392640" y="3080520"/>
              <a:ext cx="100584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Times New Roman" pitchFamily="18"/>
                  <a:ea typeface="WenQuanYi Zen Hei" pitchFamily="2"/>
                  <a:cs typeface="Lohit Hindi" pitchFamily="2"/>
                </a:rPr>
                <a:t>where</a:t>
              </a:r>
            </a:p>
          </p:txBody>
        </p:sp>
        <p:pic>
          <p:nvPicPr>
            <p:cNvPr id="9" name="Picture 8"/>
            <p:cNvPicPr>
              <a:picLocks noChangeAspect="1"/>
            </p:cNvPicPr>
            <p:nvPr/>
          </p:nvPicPr>
          <p:blipFill>
            <a:blip r:embed="rId5">
              <a:lum/>
              <a:alphaModFix/>
            </a:blip>
            <a:srcRect/>
            <a:stretch>
              <a:fillRect/>
            </a:stretch>
          </p:blipFill>
          <p:spPr>
            <a:xfrm>
              <a:off x="3484440" y="3715920"/>
              <a:ext cx="3912120" cy="548640"/>
            </a:xfrm>
            <a:prstGeom prst="rect">
              <a:avLst/>
            </a:prstGeom>
            <a:noFill/>
            <a:ln>
              <a:noFill/>
            </a:ln>
          </p:spPr>
        </p:pic>
      </p:grpSp>
      <p:sp>
        <p:nvSpPr>
          <p:cNvPr id="10" name="TextBox 9"/>
          <p:cNvSpPr txBox="1"/>
          <p:nvPr/>
        </p:nvSpPr>
        <p:spPr>
          <a:xfrm>
            <a:off x="548640" y="4916520"/>
            <a:ext cx="9052560"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1" i="0" u="none" strike="noStrike" kern="1200">
                <a:ln>
                  <a:noFill/>
                </a:ln>
                <a:latin typeface="Times New Roman" pitchFamily="18"/>
                <a:ea typeface="WenQuanYi Zen Hei" pitchFamily="2"/>
                <a:cs typeface="Lohit Hindi" pitchFamily="2"/>
              </a:rPr>
              <a:t>Theorem:</a:t>
            </a:r>
            <a:r>
              <a:rPr lang="en-US" sz="2400" b="0" i="0" u="none" strike="noStrike" kern="1200">
                <a:ln>
                  <a:noFill/>
                </a:ln>
                <a:latin typeface="Times New Roman" pitchFamily="18"/>
                <a:ea typeface="WenQuanYi Zen Hei" pitchFamily="2"/>
                <a:cs typeface="Lohit Hindi" pitchFamily="2"/>
              </a:rPr>
              <a:t> </a:t>
            </a:r>
            <a:r>
              <a:rPr lang="en-US" sz="2400" b="0" i="1" u="none" strike="noStrike" kern="1200">
                <a:ln>
                  <a:noFill/>
                </a:ln>
                <a:latin typeface="Times New Roman" pitchFamily="18"/>
                <a:ea typeface="WenQuanYi Zen Hei" pitchFamily="2"/>
                <a:cs typeface="Lohit Hindi" pitchFamily="2"/>
              </a:rPr>
              <a:t>The expected average gain in CGMOS is higher or equal to that of SMOTE.</a:t>
            </a:r>
          </a:p>
        </p:txBody>
      </p:sp>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69</a:t>
            </a:fld>
            <a:r>
              <a:rPr lang="mr-IN" smtClean="0"/>
              <a:t>/</a:t>
            </a:r>
            <a:endParaRPr lang="mr-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217919" y="3391200"/>
            <a:ext cx="3017520" cy="296171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280159" y="3657600"/>
            <a:ext cx="3291839" cy="2468880"/>
          </a:xfrm>
          <a:prstGeom prst="rect">
            <a:avLst/>
          </a:prstGeom>
          <a:noFill/>
          <a:ln>
            <a:noFill/>
          </a:ln>
        </p:spPr>
      </p:pic>
      <p:sp>
        <p:nvSpPr>
          <p:cNvPr id="5" name="TextBox 4"/>
          <p:cNvSpPr txBox="1"/>
          <p:nvPr/>
        </p:nvSpPr>
        <p:spPr>
          <a:xfrm>
            <a:off x="1371599" y="6400799"/>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2D optical flow</a:t>
            </a:r>
          </a:p>
        </p:txBody>
      </p:sp>
      <p:sp>
        <p:nvSpPr>
          <p:cNvPr id="6" name="TextBox 5"/>
          <p:cNvSpPr txBox="1"/>
          <p:nvPr/>
        </p:nvSpPr>
        <p:spPr>
          <a:xfrm>
            <a:off x="5852160" y="6352920"/>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3D point cloud</a:t>
            </a:r>
          </a:p>
        </p:txBody>
      </p:sp>
      <p:sp>
        <p:nvSpPr>
          <p:cNvPr id="9" name="TextBox 8"/>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7</a:t>
            </a:fld>
            <a:r>
              <a:rPr lang="mr-IN" smtClean="0"/>
              <a:t>/</a:t>
            </a:r>
            <a:endParaRPr lang="mr-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36279" y="1232640"/>
            <a:ext cx="6400799" cy="4892040"/>
          </a:xfrm>
          <a:prstGeom prst="rect">
            <a:avLst/>
          </a:prstGeom>
          <a:noFill/>
          <a:ln>
            <a:noFill/>
          </a:ln>
        </p:spPr>
      </p:pic>
      <p:sp>
        <p:nvSpPr>
          <p:cNvPr id="3" name="TextBox 2"/>
          <p:cNvSpPr txBox="1"/>
          <p:nvPr/>
        </p:nvSpPr>
        <p:spPr>
          <a:xfrm>
            <a:off x="3768480" y="6309360"/>
            <a:ext cx="2377439"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Certainty</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70</a:t>
            </a:fld>
            <a:r>
              <a:rPr lang="mr-IN" smtClean="0"/>
              <a:t>/</a:t>
            </a:r>
            <a:endParaRPr lang="mr-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extBox 1"/>
          <p:cNvSpPr txBox="1"/>
          <p:nvPr/>
        </p:nvSpPr>
        <p:spPr>
          <a:xfrm>
            <a:off x="2796480" y="6309720"/>
            <a:ext cx="4369679" cy="939959"/>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Relative certainty change</a:t>
            </a:r>
          </a:p>
        </p:txBody>
      </p:sp>
      <p:pic>
        <p:nvPicPr>
          <p:cNvPr id="3" name="Picture 2"/>
          <p:cNvPicPr>
            <a:picLocks noChangeAspect="1"/>
          </p:cNvPicPr>
          <p:nvPr/>
        </p:nvPicPr>
        <p:blipFill>
          <a:blip r:embed="rId3">
            <a:lum/>
            <a:alphaModFix/>
          </a:blip>
          <a:srcRect/>
          <a:stretch>
            <a:fillRect/>
          </a:stretch>
        </p:blipFill>
        <p:spPr>
          <a:xfrm>
            <a:off x="1737359" y="1234440"/>
            <a:ext cx="6400799" cy="49104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71</a:t>
            </a:fld>
            <a:r>
              <a:rPr lang="mr-IN" smtClean="0"/>
              <a:t>/</a:t>
            </a:r>
            <a:endParaRPr lang="mr-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extBox 1"/>
          <p:cNvSpPr txBox="1"/>
          <p:nvPr/>
        </p:nvSpPr>
        <p:spPr>
          <a:xfrm>
            <a:off x="553680" y="416520"/>
            <a:ext cx="548639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Results</a:t>
            </a:r>
          </a:p>
        </p:txBody>
      </p:sp>
      <p:sp>
        <p:nvSpPr>
          <p:cNvPr id="4" name="TextBox 3"/>
          <p:cNvSpPr txBox="1"/>
          <p:nvPr/>
        </p:nvSpPr>
        <p:spPr>
          <a:xfrm>
            <a:off x="731519" y="1371599"/>
            <a:ext cx="8688252" cy="5267296"/>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Datasets:</a:t>
            </a:r>
            <a:r>
              <a:rPr lang="en-US" sz="2600" b="0" i="0" u="none" strike="noStrike" kern="1200" dirty="0">
                <a:ln>
                  <a:noFill/>
                </a:ln>
                <a:latin typeface="Times New Roman" pitchFamily="18"/>
                <a:ea typeface="WenQuanYi Zen Hei" pitchFamily="2"/>
                <a:cs typeface="Lohit Hindi" pitchFamily="2"/>
              </a:rPr>
              <a:t> 30 datasets downloaded from UC Irvine machine learning repository corresponding to existing evaluations. [2][7][18]</a:t>
            </a: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Compared approaches:</a:t>
            </a:r>
            <a:r>
              <a:rPr lang="en-US" sz="2600" b="0" i="0" u="none" strike="noStrike" kern="1200" dirty="0">
                <a:ln>
                  <a:noFill/>
                </a:ln>
                <a:latin typeface="Times New Roman" pitchFamily="18"/>
                <a:ea typeface="WenQuanYi Zen Hei" pitchFamily="2"/>
                <a:cs typeface="Lohit Hindi" pitchFamily="2"/>
              </a:rPr>
              <a:t> No addition, Duplication, SMOTE [4], </a:t>
            </a:r>
            <a:r>
              <a:rPr lang="en-US" sz="2600" b="0" i="0" u="none" strike="noStrike" kern="1200" dirty="0" err="1">
                <a:ln>
                  <a:noFill/>
                </a:ln>
                <a:latin typeface="Times New Roman" pitchFamily="18"/>
                <a:ea typeface="WenQuanYi Zen Hei" pitchFamily="2"/>
                <a:cs typeface="Lohit Hindi" pitchFamily="2"/>
              </a:rPr>
              <a:t>Boarderline</a:t>
            </a:r>
            <a:r>
              <a:rPr lang="en-US" sz="2600" b="0" i="0" u="none" strike="noStrike" kern="1200" dirty="0">
                <a:ln>
                  <a:noFill/>
                </a:ln>
                <a:latin typeface="Times New Roman" pitchFamily="18"/>
                <a:ea typeface="WenQuanYi Zen Hei" pitchFamily="2"/>
                <a:cs typeface="Lohit Hindi" pitchFamily="2"/>
              </a:rPr>
              <a:t>-SMOTE [17], ADASYN [18], MWMOTE [2], </a:t>
            </a:r>
            <a:r>
              <a:rPr lang="en-US" sz="2600" b="0" i="0" u="none" strike="noStrike" kern="1200" dirty="0" err="1">
                <a:ln>
                  <a:noFill/>
                </a:ln>
                <a:latin typeface="Times New Roman" pitchFamily="18"/>
                <a:ea typeface="WenQuanYi Zen Hei" pitchFamily="2"/>
                <a:cs typeface="Lohit Hindi" pitchFamily="2"/>
              </a:rPr>
              <a:t>RAMOBoost</a:t>
            </a:r>
            <a:r>
              <a:rPr lang="en-US" sz="2600" b="0" i="0" u="none" strike="noStrike" kern="1200" dirty="0">
                <a:ln>
                  <a:noFill/>
                </a:ln>
                <a:latin typeface="Times New Roman" pitchFamily="18"/>
                <a:ea typeface="WenQuanYi Zen Hei" pitchFamily="2"/>
                <a:cs typeface="Lohit Hindi" pitchFamily="2"/>
              </a:rPr>
              <a:t> [7].</a:t>
            </a: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Classifiers:</a:t>
            </a:r>
            <a:r>
              <a:rPr lang="en-US" sz="2600" b="0" i="0" u="none" strike="noStrike" kern="1200" dirty="0">
                <a:ln>
                  <a:noFill/>
                </a:ln>
                <a:latin typeface="Times New Roman" pitchFamily="18"/>
                <a:ea typeface="WenQuanYi Zen Hei" pitchFamily="2"/>
                <a:cs typeface="Lohit Hindi" pitchFamily="2"/>
              </a:rPr>
              <a:t> Bayes with KDE, K nearest neighbors, Adaboost.M1, SVM, Neural networks, Random forest according to existing evaluations.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72</a:t>
            </a:fld>
            <a:r>
              <a:rPr lang="mr-IN" smtClean="0"/>
              <a:t>/</a:t>
            </a:r>
            <a:endParaRPr lang="mr-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731519" y="1188719"/>
            <a:ext cx="8686800" cy="5993280"/>
          </a:xfrm>
          <a:prstGeom prst="rect">
            <a:avLst/>
          </a:prstGeom>
          <a:noFill/>
          <a:ln>
            <a:noFill/>
          </a:ln>
        </p:spPr>
      </p:pic>
      <p:sp>
        <p:nvSpPr>
          <p:cNvPr id="3" name="TextBox 2"/>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ROC curves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73</a:t>
            </a:fld>
            <a:r>
              <a:rPr lang="mr-IN" smtClean="0"/>
              <a:t>/</a:t>
            </a:r>
            <a:endParaRPr lang="mr-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845999" y="74160"/>
            <a:ext cx="8772120" cy="689580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74</a:t>
            </a:fld>
            <a:r>
              <a:rPr lang="mr-IN" smtClean="0"/>
              <a:t>/</a:t>
            </a:r>
            <a:endParaRPr lang="mr-I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extBox 1"/>
          <p:cNvSpPr txBox="1"/>
          <p:nvPr/>
        </p:nvSpPr>
        <p:spPr>
          <a:xfrm>
            <a:off x="584640" y="344160"/>
            <a:ext cx="6949440" cy="10515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3200" b="1" i="0" u="none" strike="noStrike" kern="1200">
                <a:ln>
                  <a:noFill/>
                </a:ln>
                <a:latin typeface="Times New Roman" pitchFamily="18"/>
                <a:ea typeface="WenQuanYi Zen Hei" pitchFamily="2"/>
                <a:cs typeface="Lohit Hindi" pitchFamily="2"/>
              </a:rPr>
              <a:t>Statistical significance analysis</a:t>
            </a:r>
          </a:p>
          <a:p>
            <a:pPr marL="0" marR="0" lvl="0" indent="0" rtl="0" hangingPunct="0">
              <a:lnSpc>
                <a:spcPct val="150000"/>
              </a:lnSpc>
              <a:spcBef>
                <a:spcPts val="0"/>
              </a:spcBef>
              <a:spcAft>
                <a:spcPts val="0"/>
              </a:spcAft>
              <a:buNone/>
              <a:tabLst/>
              <a:defRPr sz="2400"/>
            </a:pPr>
            <a:endParaRPr lang="en-US" sz="2400" b="0" i="0" u="none" strike="noStrike" kern="1200">
              <a:ln>
                <a:noFill/>
              </a:ln>
              <a:latin typeface="Times New Roman" pitchFamily="18"/>
              <a:ea typeface="WenQuanYi Zen Hei" pitchFamily="2"/>
              <a:cs typeface="Lohit Hindi" pitchFamily="2"/>
            </a:endParaRPr>
          </a:p>
        </p:txBody>
      </p:sp>
      <p:sp>
        <p:nvSpPr>
          <p:cNvPr id="3" name="TextBox 2"/>
          <p:cNvSpPr txBox="1"/>
          <p:nvPr/>
        </p:nvSpPr>
        <p:spPr>
          <a:xfrm>
            <a:off x="584640" y="1136160"/>
            <a:ext cx="9009303" cy="2347202"/>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400"/>
            </a:pPr>
            <a:r>
              <a:rPr lang="en-US" sz="2600" b="0" i="0" u="none" strike="noStrike" kern="1200">
                <a:ln>
                  <a:noFill/>
                </a:ln>
                <a:latin typeface="Times New Roman" pitchFamily="18"/>
                <a:ea typeface="WenQuanYi Zen Hei" pitchFamily="2"/>
                <a:cs typeface="Lohit Hindi" pitchFamily="2"/>
              </a:rPr>
              <a:t>Given the significance level as 5%, we compute the p-values of statistical significance tests of classification results using CGMOS against the compared methods:</a:t>
            </a:r>
          </a:p>
          <a:p>
            <a:pPr marL="0" marR="0" lvl="0" indent="0" rtl="0" hangingPunct="0">
              <a:lnSpc>
                <a:spcPct val="150000"/>
              </a:lnSpc>
              <a:spcBef>
                <a:spcPts val="0"/>
              </a:spcBef>
              <a:spcAft>
                <a:spcPts val="0"/>
              </a:spcAft>
              <a:buNone/>
              <a:tabLst/>
              <a:defRPr sz="2400"/>
            </a:pPr>
            <a:endParaRPr lang="en-US" sz="2400" b="0" i="0" u="none" strike="noStrike" kern="1200" dirty="0">
              <a:ln>
                <a:noFill/>
              </a:ln>
              <a:latin typeface="Times New Roman"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560239" y="3208463"/>
            <a:ext cx="6913799" cy="2233800"/>
          </a:xfrm>
          <a:prstGeom prst="rect">
            <a:avLst/>
          </a:prstGeom>
          <a:noFill/>
          <a:ln>
            <a:noFill/>
          </a:ln>
        </p:spPr>
      </p:pic>
      <p:sp>
        <p:nvSpPr>
          <p:cNvPr id="5" name="TextBox 4"/>
          <p:cNvSpPr txBox="1"/>
          <p:nvPr/>
        </p:nvSpPr>
        <p:spPr>
          <a:xfrm>
            <a:off x="584640" y="5573160"/>
            <a:ext cx="9009303" cy="12411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600"/>
            </a:pPr>
            <a:r>
              <a:rPr lang="en-US" sz="2600" b="0" i="0" u="none" strike="noStrike" kern="1200">
                <a:ln>
                  <a:noFill/>
                </a:ln>
                <a:latin typeface="Times New Roman" pitchFamily="18"/>
                <a:ea typeface="WenQuanYi Zen Hei" pitchFamily="2"/>
                <a:cs typeface="Lohit Hindi" pitchFamily="2"/>
              </a:rPr>
              <a:t>CGMOS is statistical significantly better then the compared methods regardless of classifiers selected.</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75</a:t>
            </a:fld>
            <a:r>
              <a:rPr lang="mr-IN" smtClean="0"/>
              <a:t>/</a:t>
            </a:r>
            <a:endParaRPr lang="mr-I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extBox 1"/>
          <p:cNvSpPr txBox="1"/>
          <p:nvPr/>
        </p:nvSpPr>
        <p:spPr>
          <a:xfrm>
            <a:off x="366480" y="11702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Conclusion</a:t>
            </a:r>
          </a:p>
        </p:txBody>
      </p:sp>
      <p:sp>
        <p:nvSpPr>
          <p:cNvPr id="4" name="TextBox 3"/>
          <p:cNvSpPr txBox="1"/>
          <p:nvPr/>
        </p:nvSpPr>
        <p:spPr>
          <a:xfrm>
            <a:off x="366480" y="853874"/>
            <a:ext cx="6654107" cy="1948888"/>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SzPct val="45000"/>
              <a:buFont typeface="StarSymbol"/>
              <a:buChar char="●"/>
              <a:tabLst/>
            </a:pPr>
            <a:r>
              <a:rPr lang="en-US" sz="2800" b="0" i="0" u="none" strike="noStrike" kern="1200" dirty="0">
                <a:ln>
                  <a:noFill/>
                </a:ln>
                <a:latin typeface="Liberation Serif" pitchFamily="18"/>
                <a:ea typeface="WenQuanYi Zen Hei" pitchFamily="2"/>
                <a:cs typeface="Lohit Hindi" pitchFamily="2"/>
              </a:rPr>
              <a:t>Goal:</a:t>
            </a:r>
          </a:p>
          <a:p>
            <a:pPr marL="457200" lvl="3" algn="just" hangingPunct="0">
              <a:lnSpc>
                <a:spcPct val="150000"/>
              </a:lnSpc>
              <a:buSzPct val="45000"/>
              <a:buFont typeface="StarSymbol"/>
              <a:buChar char="●"/>
            </a:pPr>
            <a:r>
              <a:rPr lang="en-US" sz="2800" b="0" i="0" u="none" strike="noStrike" kern="1200" dirty="0">
                <a:ln>
                  <a:noFill/>
                </a:ln>
                <a:latin typeface="Liberation Serif" pitchFamily="18"/>
                <a:ea typeface="WenQuanYi Zen Hei" pitchFamily="2"/>
                <a:cs typeface="Lohit Hindi" pitchFamily="2"/>
              </a:rPr>
              <a:t>Boost performance of object recognition.</a:t>
            </a:r>
          </a:p>
          <a:p>
            <a:pPr marL="457200" lvl="3" algn="just" hangingPunct="0">
              <a:lnSpc>
                <a:spcPct val="150000"/>
              </a:lnSpc>
              <a:buSzPct val="45000"/>
              <a:buFont typeface="StarSymbol"/>
              <a:buChar char="●"/>
            </a:pPr>
            <a:r>
              <a:rPr lang="en-US" sz="2800" b="0" i="0" u="none" strike="noStrike" kern="1200" dirty="0">
                <a:ln>
                  <a:noFill/>
                </a:ln>
                <a:latin typeface="Liberation Serif" pitchFamily="18"/>
                <a:ea typeface="WenQuanYi Zen Hei" pitchFamily="2"/>
                <a:cs typeface="Lohit Hindi" pitchFamily="2"/>
              </a:rPr>
              <a:t>Ease ground truth labeling process.</a:t>
            </a:r>
          </a:p>
        </p:txBody>
      </p:sp>
      <p:sp>
        <p:nvSpPr>
          <p:cNvPr id="5" name="TextBox 4"/>
          <p:cNvSpPr txBox="1"/>
          <p:nvPr/>
        </p:nvSpPr>
        <p:spPr>
          <a:xfrm>
            <a:off x="366480" y="2624651"/>
            <a:ext cx="2915135" cy="1329551"/>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SzPct val="45000"/>
              <a:buFont typeface="StarSymbol"/>
              <a:buChar char="●"/>
              <a:tabLst/>
            </a:pPr>
            <a:r>
              <a:rPr lang="en-US" sz="2800" b="0" i="0" u="none" strike="noStrike" kern="1200" dirty="0">
                <a:ln>
                  <a:noFill/>
                </a:ln>
                <a:latin typeface="Liberation Serif" pitchFamily="18"/>
                <a:ea typeface="WenQuanYi Zen Hei" pitchFamily="2"/>
                <a:cs typeface="Lohit Hindi" pitchFamily="2"/>
              </a:rPr>
              <a:t>Solution:</a:t>
            </a:r>
          </a:p>
          <a:p>
            <a:pPr marL="457200" lvl="3" algn="just" hangingPunct="0">
              <a:lnSpc>
                <a:spcPct val="150000"/>
              </a:lnSpc>
              <a:buSzPct val="45000"/>
              <a:buFont typeface="StarSymbol"/>
              <a:buChar char="●"/>
            </a:pPr>
            <a:r>
              <a:rPr lang="en-US" sz="2800" b="0" i="0" u="none" strike="noStrike" kern="1200" dirty="0">
                <a:ln>
                  <a:noFill/>
                </a:ln>
                <a:latin typeface="Liberation Serif" pitchFamily="18"/>
                <a:ea typeface="WenQuanYi Zen Hei" pitchFamily="2"/>
                <a:cs typeface="Lohit Hindi" pitchFamily="2"/>
              </a:rPr>
              <a:t>Data synthesis.</a:t>
            </a:r>
          </a:p>
        </p:txBody>
      </p:sp>
      <p:sp>
        <p:nvSpPr>
          <p:cNvPr id="6" name="TextBox 5"/>
          <p:cNvSpPr txBox="1"/>
          <p:nvPr/>
        </p:nvSpPr>
        <p:spPr>
          <a:xfrm>
            <a:off x="366480" y="3871126"/>
            <a:ext cx="5257891" cy="3187560"/>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SzPct val="45000"/>
              <a:buFont typeface="StarSymbol"/>
              <a:buChar char="●"/>
              <a:tabLst/>
            </a:pPr>
            <a:r>
              <a:rPr lang="en-US" sz="2800" b="0" i="0" u="none" strike="noStrike" kern="1200" dirty="0">
                <a:ln>
                  <a:noFill/>
                </a:ln>
                <a:latin typeface="Liberation Serif" pitchFamily="18"/>
                <a:ea typeface="WenQuanYi Zen Hei" pitchFamily="2"/>
                <a:cs typeface="Lohit Hindi" pitchFamily="2"/>
              </a:rPr>
              <a:t>Novel contributions:</a:t>
            </a:r>
          </a:p>
          <a:p>
            <a:pPr marL="457200" lvl="3" hangingPunct="0">
              <a:lnSpc>
                <a:spcPct val="150000"/>
              </a:lnSpc>
              <a:buClr>
                <a:srgbClr val="000000"/>
              </a:buClr>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457200" lvl="3" hangingPunct="0">
              <a:lnSpc>
                <a:spcPct val="150000"/>
              </a:lnSpc>
              <a:buClr>
                <a:srgbClr val="000000"/>
              </a:buClr>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Learning from synthetic data.</a:t>
            </a:r>
          </a:p>
          <a:p>
            <a:pPr marL="457200" lvl="3" hangingPunct="0">
              <a:lnSpc>
                <a:spcPct val="150000"/>
              </a:lnSpc>
              <a:buClr>
                <a:srgbClr val="000000"/>
              </a:buClr>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Eliminating synthetic gap.</a:t>
            </a:r>
          </a:p>
          <a:p>
            <a:pPr marL="457200" lvl="3" algn="just" hangingPunct="0">
              <a:lnSpc>
                <a:spcPct val="150000"/>
              </a:lnSpc>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76</a:t>
            </a:fld>
            <a:r>
              <a:rPr lang="mr-IN" smtClean="0"/>
              <a:t>/</a:t>
            </a:r>
            <a:endParaRPr lang="mr-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8</a:t>
            </a:fld>
            <a:r>
              <a:rPr lang="mr-IN" smtClean="0"/>
              <a:t>/</a:t>
            </a:r>
            <a:endParaRPr lang="mr-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4" name="TextBox 3"/>
          <p:cNvSpPr txBox="1"/>
          <p:nvPr/>
        </p:nvSpPr>
        <p:spPr>
          <a:xfrm>
            <a:off x="554400" y="962640"/>
            <a:ext cx="9401846" cy="150652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Solution: </a:t>
            </a:r>
            <a:endParaRPr lang="en-US" sz="3200" b="0" i="0" u="none" strike="noStrike" kern="1200" dirty="0" smtClean="0">
              <a:ln>
                <a:noFill/>
              </a:ln>
              <a:latin typeface="Liberation Serif" pitchFamily="18"/>
              <a:ea typeface="WenQuanYi Zen Hei" pitchFamily="2"/>
              <a:cs typeface="Lohit Hindi" pitchFamily="2"/>
            </a:endParaRPr>
          </a:p>
          <a:p>
            <a:pPr marR="0" lvl="0" rtl="0" hangingPunct="0">
              <a:lnSpc>
                <a:spcPct val="150000"/>
              </a:lnSpc>
              <a:spcBef>
                <a:spcPts val="0"/>
              </a:spcBef>
              <a:spcAft>
                <a:spcPts val="0"/>
              </a:spcAft>
              <a:buSzPct val="45000"/>
              <a:tabLst/>
            </a:pPr>
            <a:r>
              <a:rPr lang="en-US" sz="3200" dirty="0" smtClean="0">
                <a:latin typeface="Liberation Serif" pitchFamily="18"/>
                <a:ea typeface="WenQuanYi Zen Hei" pitchFamily="2"/>
                <a:cs typeface="Lohit Hindi" pitchFamily="2"/>
              </a:rPr>
              <a:t>    </a:t>
            </a:r>
            <a:r>
              <a:rPr lang="en-US" sz="3200" b="0" i="0" u="none" strike="noStrike" kern="1200" dirty="0" smtClean="0">
                <a:ln>
                  <a:noFill/>
                </a:ln>
                <a:latin typeface="Liberation Serif" pitchFamily="18"/>
                <a:ea typeface="WenQuanYi Zen Hei" pitchFamily="2"/>
                <a:cs typeface="Lohit Hindi" pitchFamily="2"/>
              </a:rPr>
              <a:t>Synthesizing data which will be used as training data.</a:t>
            </a:r>
            <a:endParaRPr lang="en-US" sz="32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54400" y="2974532"/>
            <a:ext cx="8937296" cy="2834002"/>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Challenges</a:t>
            </a:r>
            <a:r>
              <a:rPr lang="en-US" sz="3200" b="0" i="0" u="none" strike="noStrike" kern="1200" dirty="0" smtClean="0">
                <a:ln>
                  <a:noFill/>
                </a:ln>
                <a:latin typeface="Liberation Serif" pitchFamily="18"/>
                <a:ea typeface="WenQuanYi Zen Hei" pitchFamily="2"/>
                <a:cs typeface="Lohit Hindi" pitchFamily="2"/>
              </a:rPr>
              <a:t>:</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Where to synthesize? (As image or as features)</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a:t>
            </a:r>
            <a:r>
              <a:rPr lang="en-US" sz="3200" b="0" i="0" u="none" strike="noStrike" kern="1200" dirty="0">
                <a:ln>
                  <a:noFill/>
                </a:ln>
                <a:latin typeface="Liberation Serif" pitchFamily="18"/>
                <a:ea typeface="WenQuanYi Zen Hei" pitchFamily="2"/>
                <a:cs typeface="Lohit Hindi" pitchFamily="2"/>
              </a:rPr>
              <a:t>How to synthesize?</a:t>
            </a:r>
          </a:p>
          <a:p>
            <a:pPr lvl="2" indent="-457200" hangingPunct="0">
              <a:lnSpc>
                <a:spcPct val="150000"/>
              </a:lnSpc>
              <a:buSzPct val="100000"/>
              <a:buFont typeface="Arial" charset="0"/>
              <a:buChar char="•"/>
            </a:pPr>
            <a:r>
              <a:rPr lang="en-US" sz="3200" b="0" i="0" u="none" strike="noStrike" kern="1200" dirty="0">
                <a:ln>
                  <a:noFill/>
                </a:ln>
                <a:latin typeface="Liberation Serif" pitchFamily="18"/>
                <a:ea typeface="WenQuanYi Zen Hei" pitchFamily="2"/>
                <a:cs typeface="Lohit Hindi" pitchFamily="2"/>
              </a:rPr>
              <a:t> How to use 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9</a:t>
            </a:fld>
            <a:r>
              <a:rPr lang="mr-IN" smtClean="0"/>
              <a:t>/</a:t>
            </a:r>
            <a:endParaRPr lang="mr-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2145</TotalTime>
  <Words>4016</Words>
  <Application>Microsoft Macintosh PowerPoint</Application>
  <PresentationFormat>Custom</PresentationFormat>
  <Paragraphs>901</Paragraphs>
  <Slides>76</Slides>
  <Notes>75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76</vt:i4>
      </vt:variant>
    </vt:vector>
  </HeadingPairs>
  <TitlesOfParts>
    <vt:vector size="90" baseType="lpstr">
      <vt:lpstr>Calibri</vt:lpstr>
      <vt:lpstr>Cambria Math</vt:lpstr>
      <vt:lpstr>DejaVu Sans</vt:lpstr>
      <vt:lpstr>Liberation Sans</vt:lpstr>
      <vt:lpstr>Liberation Serif</vt:lpstr>
      <vt:lpstr>Lohit Hindi</vt:lpstr>
      <vt:lpstr>OpenSymbol</vt:lpstr>
      <vt:lpstr>StarSymbol</vt:lpstr>
      <vt:lpstr>Times</vt:lpstr>
      <vt:lpstr>Times New Roman</vt:lpstr>
      <vt:lpstr>WenQuanYi Zen Hei</vt:lpstr>
      <vt:lpstr>Wingdings</vt:lpstr>
      <vt:lpstr>Arial</vt:lpstr>
      <vt:lpstr>Default</vt:lpstr>
      <vt:lpstr>Data Synthesis For Object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Synthesis For Object Recognition</dc:title>
  <cp:lastModifiedBy>Microsoft Office User</cp:lastModifiedBy>
  <cp:revision>91</cp:revision>
  <cp:lastPrinted>2017-10-23T05:47:31Z</cp:lastPrinted>
  <dcterms:created xsi:type="dcterms:W3CDTF">2015-04-11T14:05:05Z</dcterms:created>
  <dcterms:modified xsi:type="dcterms:W3CDTF">2017-10-23T17:25:48Z</dcterms:modified>
</cp:coreProperties>
</file>